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Play"/>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gGnfyAD5hKI15rFl+V5d8Fdfzc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Play-bold.fntdata"/><Relationship Id="rId23" Type="http://schemas.openxmlformats.org/officeDocument/2006/relationships/font" Target="fonts/Pl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89" name="Google Shape;8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n-US" sz="1200"/>
              <a:t>Customers today are familiar with SQL Query Editor in Redshift or Athena, the Juypter notebook experience in Glue Studio and EMR Studio and the existing SageMaker Studio.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This tooling is now unified in the Amazon SageMaker platform,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where you have one consistent notebook experience and query editor experience,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spanning across these services in a single central UI. </a:t>
            </a:r>
            <a:endParaRPr sz="900">
              <a:latin typeface="Arial"/>
              <a:ea typeface="Arial"/>
              <a:cs typeface="Arial"/>
              <a:sym typeface="Arial"/>
            </a:endParaRPr>
          </a:p>
          <a:p>
            <a:pPr indent="0" lvl="0" marL="0" rtl="0" algn="l">
              <a:spcBef>
                <a:spcPts val="0"/>
              </a:spcBef>
              <a:spcAft>
                <a:spcPts val="0"/>
              </a:spcAft>
              <a:buNone/>
            </a:pPr>
            <a:r>
              <a:t/>
            </a:r>
            <a:endParaRPr/>
          </a:p>
        </p:txBody>
      </p:sp>
      <p:sp>
        <p:nvSpPr>
          <p:cNvPr id="361" name="Google Shape;36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Play"/>
              <a:buNone/>
            </a:pPr>
            <a:fld id="{00000000-1234-1234-1234-123412341234}" type="slidenum">
              <a:rPr b="0" i="0" lang="en-US" sz="1000" u="none" cap="none" strike="noStrike">
                <a:solidFill>
                  <a:srgbClr val="000000"/>
                </a:solidFill>
                <a:latin typeface="Play"/>
                <a:ea typeface="Play"/>
                <a:cs typeface="Play"/>
                <a:sym typeface="Play"/>
              </a:rPr>
              <a:t>‹#›</a:t>
            </a:fld>
            <a:endParaRPr b="0" i="0" sz="1000" u="none" cap="none" strike="noStrike">
              <a:solidFill>
                <a:srgbClr val="000000"/>
              </a:solidFill>
              <a:latin typeface="Play"/>
              <a:ea typeface="Play"/>
              <a:cs typeface="Play"/>
              <a:sym typeface="Play"/>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1:notes"/>
          <p:cNvSpPr/>
          <p:nvPr>
            <p:ph idx="2" type="sldImg"/>
          </p:nvPr>
        </p:nvSpPr>
        <p:spPr>
          <a:xfrm>
            <a:off x="438150" y="457200"/>
            <a:ext cx="5981700" cy="3363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Play"/>
              <a:buNone/>
            </a:pPr>
            <a:fld id="{00000000-1234-1234-1234-123412341234}" type="slidenum">
              <a:rPr b="0" i="0" lang="en-US" sz="1000" u="none" cap="none" strike="noStrike">
                <a:solidFill>
                  <a:srgbClr val="000000"/>
                </a:solidFill>
                <a:latin typeface="Play"/>
                <a:ea typeface="Play"/>
                <a:cs typeface="Play"/>
                <a:sym typeface="Play"/>
              </a:rPr>
              <a:t>‹#›</a:t>
            </a:fld>
            <a:endParaRPr b="0" i="0" sz="1000" u="none" cap="none" strike="noStrike">
              <a:solidFill>
                <a:srgbClr val="000000"/>
              </a:solidFill>
              <a:latin typeface="Play"/>
              <a:ea typeface="Play"/>
              <a:cs typeface="Play"/>
              <a:sym typeface="Pla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Scenario: Accelerating Precision Medicine Research </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Healthcare organizations looking to revolutionize their approach to data analysis and AI-driven discoveries can greatly reduce time and effort with Amazon SageMaker Unified Studio. </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a:t>Without SageMaker Unified Studio, researchers would need to navigate multiple tools and platforms, manually integrate diverse data sources, and spend considerable time on data preparation and model development. The unified environment streamlines these processes, potentially cutting research timelines by 30-50%. Collaboration becomes more efficient, with teams able to share insights and resources seamlessly. The AI-assisted development features further accelerate work, allowing researchers to focus more on interpreting results and developing innovative treatments rather than grappling with technical complexities. This efficiency gain could lead to faster breakthroughs in personalized medicine and more rapid translation of research findings into clinical applications.</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Use Case:</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1. Data Integration: Use SageMaker Lakehouse to unify their vast genomic datasets, clinical trial results, and patient records stored across various systems (S3 data lakes, Redshift data warehouses, and third-party databases). This allows researchers to access and query all relevant data from a single interface.</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2. Collaborative Research: The unified studio environment enables interdisciplinary teams of bioinformaticians, data scientists, and clinicians to collaborate seamlessly. They can share notebooks, data pipelines, and ML models within the same platform, accelerating the pace of research.</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3. Advanced Analytics: Researchers can leverage the built-in SQL editor to perform complex queries across diverse data sources, enabling them to identify patterns and correlations between genetic markers, treatment outcomes, and patient demographics.</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4. AI Model Development: Using SageMaker's ML capabilities, you can develop and train sophisticated models to predict drug responses based on genetic profiles, potentially leading to more effective, personalized treatment plans.</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5. Generative AI Applications: With Amazon Bedrock IDE integrated into the Unified Studio, you can build custom generative AI applications. For example, they could create an AI assistant that helps clinicians interpret complex genomic reports and suggest potential treatment options.</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6. Enhanced Security and Governance: The built-in governance features ensure that sensitive patient data and proprietary research are protected, with fine-grained access controls and data lineage tracking, helping you to comply with healthcare data regulations.</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7. AI-Assisted Development: Researchers can use Amazon Q Developer to accelerate their work, such as generating SQL queries for complex data analysis or getting assistance in building and optimizing ML models for genomic data processing.</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By leveraging Amazon SageMaker Unified Studio, you can significantly accelerate the precision medicine research, potentially leading to faster drug discoveries, more accurate disease risk assessments, and ultimately, better patient outcomes in personalized healthcare.</a:t>
            </a:r>
            <a:endParaRPr/>
          </a:p>
        </p:txBody>
      </p:sp>
      <p:sp>
        <p:nvSpPr>
          <p:cNvPr id="419" name="Google Shape;41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Play"/>
              <a:buNone/>
            </a:pPr>
            <a:fld id="{00000000-1234-1234-1234-123412341234}" type="slidenum">
              <a:rPr b="0" i="0" lang="en-US" sz="1000" u="none" cap="none" strike="noStrike">
                <a:solidFill>
                  <a:srgbClr val="000000"/>
                </a:solidFill>
                <a:latin typeface="Play"/>
                <a:ea typeface="Play"/>
                <a:cs typeface="Play"/>
                <a:sym typeface="Play"/>
              </a:rPr>
              <a:t>‹#›</a:t>
            </a:fld>
            <a:endParaRPr b="0" i="0" sz="1000" u="none" cap="none" strike="noStrike">
              <a:solidFill>
                <a:srgbClr val="000000"/>
              </a:solidFill>
              <a:latin typeface="Play"/>
              <a:ea typeface="Play"/>
              <a:cs typeface="Play"/>
              <a:sym typeface="Pl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3:notes"/>
          <p:cNvSpPr/>
          <p:nvPr>
            <p:ph idx="2" type="sldImg"/>
          </p:nvPr>
        </p:nvSpPr>
        <p:spPr>
          <a:xfrm>
            <a:off x="438150" y="457200"/>
            <a:ext cx="5981700" cy="3363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1/Amazon SageMaker Studio provides all the tools you need to easily train, test, troubleshoot, deploy, and manage FMs at scale and boost productivity of developers while maintaining model performance in production. You can pick different algorithms, including over 20 that are built in and optimized for SageMaker, over 300 pre-built models from popular model zoos available with just a few clicks, and over 15 pre-built solution templates. Inside SageMaker Studio, you can run the models on a small scale to see results and view reports on their performance so you can come up with high-quality working prototypes.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2/The key capabilities for building ML models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t>Fully managed Jupyter Notebooks </a:t>
            </a:r>
            <a:endParaRPr/>
          </a:p>
          <a:p>
            <a:pPr indent="0" lvl="0" marL="0" rtl="0" algn="l">
              <a:spcBef>
                <a:spcPts val="0"/>
              </a:spcBef>
              <a:spcAft>
                <a:spcPts val="0"/>
              </a:spcAft>
              <a:buNone/>
            </a:pPr>
            <a:r>
              <a:rPr lang="en-US"/>
              <a:t>Amazon SageMaker offers two options of fully-managed Jupyter Notebooks and the underlying compute resources are fully elastic, so you can easily dial up or down the available resources.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Amazon SageMaker Studio Notebooks are at the center of the SageMaker Studio end-to-end integrated development environment (IDE), where you can collaboratively prepare data, build, train, debug, track, deploy, and monitor your ML models in one place through seamless integrations with AWS services. Studio Notebooks are shared with a single click so colleagues get the same notebook, saved in the same place.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Amazon SageMaker Notebook Instances are stand-alone managed Jupyter Notebook instances that come with built-in deep learning packages and ML frameworks, which you can use as part of your ML workflow to improve your productivity.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t>Built-in algorithms </a:t>
            </a:r>
            <a:endParaRPr/>
          </a:p>
          <a:p>
            <a:pPr indent="0" lvl="0" marL="0" rtl="0" algn="l">
              <a:spcBef>
                <a:spcPts val="0"/>
              </a:spcBef>
              <a:spcAft>
                <a:spcPts val="0"/>
              </a:spcAft>
              <a:buNone/>
            </a:pPr>
            <a:r>
              <a:rPr lang="en-US"/>
              <a:t>Amazon SageMaker also offers over 20 built-in algorithms available in pre-built container images that can be used to quickly train and run inference. Some example algorithms include, DeepAR, K-Means Clustering, Linear Learn, K-Nearest Neighbor, and BlazingText.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t>AI-powered developer tools </a:t>
            </a:r>
            <a:endParaRPr/>
          </a:p>
          <a:p>
            <a:pPr indent="0" lvl="0" marL="0" rtl="0" algn="l">
              <a:spcBef>
                <a:spcPts val="0"/>
              </a:spcBef>
              <a:spcAft>
                <a:spcPts val="0"/>
              </a:spcAft>
              <a:buNone/>
            </a:pPr>
            <a:r>
              <a:rPr lang="en-US"/>
              <a:t>Boost ML development productivity with AI-powered developer tools in the development environment. Generate, debug, and explain the source code with Amazon CodeWhisperer and conduct security and code quality scans with Amazon CodeGuru.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t>Pre-built solutions and open-source models </a:t>
            </a:r>
            <a:endParaRPr/>
          </a:p>
          <a:p>
            <a:pPr indent="0" lvl="0" marL="0" rtl="0" algn="l">
              <a:spcBef>
                <a:spcPts val="0"/>
              </a:spcBef>
              <a:spcAft>
                <a:spcPts val="0"/>
              </a:spcAft>
              <a:buNone/>
            </a:pPr>
            <a:r>
              <a:rPr lang="en-US"/>
              <a:t>Amazon SageMaker JumpStart, which is a ML hub offering models, algorithms, and prebuilt ML solutions. SageMaker JumpStart offers hundreds of ready-to-use FMs from various model providers, including a growing list of best performing publicly available FMs such as Falcon-40B, Stable Diffusion, OpenLLaMA, and Flan-T5/UL2. Customers have breadth of choice with access to FMs through environments they already use, including SageMaker Studio, the SageMaker SDK, and the Amazon SageMaker console.</a:t>
            </a:r>
            <a:endParaRPr strike="sngStrike"/>
          </a:p>
          <a:p>
            <a:pPr indent="0" lvl="0" marL="0" rtl="0" algn="l">
              <a:spcBef>
                <a:spcPts val="0"/>
              </a:spcBef>
              <a:spcAft>
                <a:spcPts val="0"/>
              </a:spcAft>
              <a:buNone/>
            </a:pPr>
            <a:r>
              <a:t/>
            </a:r>
            <a:endParaRPr/>
          </a:p>
          <a:p>
            <a:pPr indent="0" lvl="0" marL="0" rtl="0" algn="l">
              <a:spcBef>
                <a:spcPts val="0"/>
              </a:spcBef>
              <a:spcAft>
                <a:spcPts val="0"/>
              </a:spcAft>
              <a:buNone/>
            </a:pPr>
            <a:r>
              <a:rPr lang="en-US" u="sng"/>
              <a:t>Optimized for major frameworks </a:t>
            </a:r>
            <a:endParaRPr/>
          </a:p>
          <a:p>
            <a:pPr indent="0" lvl="0" marL="0" rtl="0" algn="l">
              <a:spcBef>
                <a:spcPts val="0"/>
              </a:spcBef>
              <a:spcAft>
                <a:spcPts val="0"/>
              </a:spcAft>
              <a:buNone/>
            </a:pPr>
            <a:r>
              <a:rPr lang="en-US"/>
              <a:t>Amazon SageMaker is optimized for many popular deep learning frameworks such as TensorFlow, PyTorch, and Hugging Face. Frameworks are always up-to-date with the latest version, and are optimized for performance on AWS. You don’t need to manually setup these frameworks and can use them within the built-in containers.</a:t>
            </a:r>
            <a:endParaRPr/>
          </a:p>
          <a:p>
            <a:pPr indent="0" lvl="0" marL="0" rtl="0" algn="l">
              <a:spcBef>
                <a:spcPts val="0"/>
              </a:spcBef>
              <a:spcAft>
                <a:spcPts val="0"/>
              </a:spcAft>
              <a:buNone/>
            </a:pPr>
            <a:r>
              <a:t/>
            </a:r>
            <a:endParaRPr/>
          </a:p>
        </p:txBody>
      </p:sp>
      <p:sp>
        <p:nvSpPr>
          <p:cNvPr id="465" name="Google Shape;46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Play"/>
              <a:buNone/>
            </a:pPr>
            <a:fld id="{00000000-1234-1234-1234-123412341234}" type="slidenum">
              <a:rPr b="0" i="0" lang="en-US" sz="1000" u="none" cap="none" strike="noStrike">
                <a:solidFill>
                  <a:srgbClr val="000000"/>
                </a:solidFill>
                <a:latin typeface="Play"/>
                <a:ea typeface="Play"/>
                <a:cs typeface="Play"/>
                <a:sym typeface="Play"/>
              </a:rPr>
              <a:t>‹#›</a:t>
            </a:fld>
            <a:endParaRPr b="0" i="0" sz="1000" u="none" cap="none" strike="noStrike">
              <a:solidFill>
                <a:srgbClr val="000000"/>
              </a:solidFill>
              <a:latin typeface="Play"/>
              <a:ea typeface="Play"/>
              <a:cs typeface="Play"/>
              <a:sym typeface="Play"/>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4:notes"/>
          <p:cNvSpPr/>
          <p:nvPr>
            <p:ph idx="2" type="sldImg"/>
          </p:nvPr>
        </p:nvSpPr>
        <p:spPr>
          <a:xfrm>
            <a:off x="438150" y="457200"/>
            <a:ext cx="5981700" cy="3363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0000"/>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5:notes"/>
          <p:cNvSpPr/>
          <p:nvPr>
            <p:ph idx="2" type="sldImg"/>
          </p:nvPr>
        </p:nvSpPr>
        <p:spPr>
          <a:xfrm>
            <a:off x="2386013" y="615950"/>
            <a:ext cx="3860800" cy="2171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Amazon Bedrock gives you all the purpose-built capabilities you need to customize Gen AI applications with your own data. </a:t>
            </a:r>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marR="0" rtl="0" algn="l">
              <a:spcBef>
                <a:spcPts val="0"/>
              </a:spcBef>
              <a:spcAft>
                <a:spcPts val="0"/>
              </a:spcAft>
              <a:buNone/>
            </a:pPr>
            <a:r>
              <a:rPr lang="en-US" sz="1800">
                <a:latin typeface="Calibri"/>
                <a:ea typeface="Calibri"/>
                <a:cs typeface="Calibri"/>
                <a:sym typeface="Calibri"/>
              </a:rPr>
              <a:t>With a few clicks you can go from generic applications to ones that are specific and tailored. </a:t>
            </a:r>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marR="0" rtl="0" algn="l">
              <a:spcBef>
                <a:spcPts val="0"/>
              </a:spcBef>
              <a:spcAft>
                <a:spcPts val="0"/>
              </a:spcAft>
              <a:buNone/>
            </a:pPr>
            <a:r>
              <a:rPr lang="en-US" sz="1800">
                <a:latin typeface="Calibri"/>
                <a:ea typeface="Calibri"/>
                <a:cs typeface="Calibri"/>
                <a:sym typeface="Calibri"/>
              </a:rPr>
              <a:t>1) One important technique is </a:t>
            </a:r>
            <a:r>
              <a:rPr b="1" lang="en-US" sz="1800">
                <a:latin typeface="Calibri"/>
                <a:ea typeface="Calibri"/>
                <a:cs typeface="Calibri"/>
                <a:sym typeface="Calibri"/>
              </a:rPr>
              <a:t>fine-tuning</a:t>
            </a:r>
            <a:r>
              <a:rPr lang="en-US" sz="1800">
                <a:latin typeface="Calibri"/>
                <a:ea typeface="Calibri"/>
                <a:cs typeface="Calibri"/>
                <a:sym typeface="Calibri"/>
              </a:rPr>
              <a:t>, in which you point the models to examples of data in S3 that you have labeled to provide context. For example, you might point to proposals you have labeled as “strong.” In this way, the model learns from your data what matters to you. </a:t>
            </a:r>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marR="0" rtl="0" algn="l">
              <a:spcBef>
                <a:spcPts val="0"/>
              </a:spcBef>
              <a:spcAft>
                <a:spcPts val="0"/>
              </a:spcAft>
              <a:buNone/>
            </a:pPr>
            <a:r>
              <a:rPr lang="en-US" sz="1800">
                <a:latin typeface="Calibri"/>
                <a:ea typeface="Calibri"/>
                <a:cs typeface="Calibri"/>
                <a:sym typeface="Calibri"/>
              </a:rPr>
              <a:t>Then, Bedrock makes a copy of the base model, trains it, and creates a private, fine-tuned model so you get tailored responses.</a:t>
            </a:r>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marR="0" rtl="0" algn="l">
              <a:spcBef>
                <a:spcPts val="0"/>
              </a:spcBef>
              <a:spcAft>
                <a:spcPts val="0"/>
              </a:spcAft>
              <a:buNone/>
            </a:pPr>
            <a:r>
              <a:rPr lang="en-US" sz="1800">
                <a:latin typeface="Calibri"/>
                <a:ea typeface="Calibri"/>
                <a:cs typeface="Calibri"/>
                <a:sym typeface="Calibri"/>
              </a:rPr>
              <a:t>Fine-tuning is available for Amazon Titan Text Lite and Express. And today, it is generally available for Cohere Command Lite, and Meta Llama 2.</a:t>
            </a:r>
            <a:endParaRPr/>
          </a:p>
          <a:p>
            <a:pPr indent="0" lvl="0" marL="0" marR="0" rtl="0" algn="l">
              <a:spcBef>
                <a:spcPts val="0"/>
              </a:spcBef>
              <a:spcAft>
                <a:spcPts val="0"/>
              </a:spcAft>
              <a:buNone/>
            </a:pPr>
            <a:r>
              <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And fine-tuning for Anthropic Claude models is coming soon. </a:t>
            </a:r>
            <a:endParaRPr/>
          </a:p>
          <a:p>
            <a:pPr indent="0" lvl="0" marL="0" marR="0" rtl="0" algn="l">
              <a:spcBef>
                <a:spcPts val="0"/>
              </a:spcBef>
              <a:spcAft>
                <a:spcPts val="0"/>
              </a:spcAft>
              <a:buNone/>
            </a:pPr>
            <a:r>
              <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2) A second technique for tailoring FMs for your business is </a:t>
            </a:r>
            <a:r>
              <a:rPr b="1" lang="en-US" sz="1800">
                <a:latin typeface="Calibri"/>
                <a:ea typeface="Calibri"/>
                <a:cs typeface="Calibri"/>
                <a:sym typeface="Calibri"/>
              </a:rPr>
              <a:t>Retrieval Augmented Generation or RAG.  </a:t>
            </a:r>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marR="0" rtl="0" algn="l">
              <a:spcBef>
                <a:spcPts val="0"/>
              </a:spcBef>
              <a:spcAft>
                <a:spcPts val="0"/>
              </a:spcAft>
              <a:buNone/>
            </a:pPr>
            <a:r>
              <a:rPr lang="en-US" sz="1800">
                <a:latin typeface="Calibri"/>
                <a:ea typeface="Calibri"/>
                <a:cs typeface="Calibri"/>
                <a:sym typeface="Calibri"/>
              </a:rPr>
              <a:t>RAG allows you to customize a model’s responses when you want the model to consider new knowledge or up-to-date info. </a:t>
            </a:r>
            <a:endParaRPr/>
          </a:p>
          <a:p>
            <a:pPr indent="0" lvl="0" marL="0" marR="0" rtl="0" algn="l">
              <a:spcBef>
                <a:spcPts val="0"/>
              </a:spcBef>
              <a:spcAft>
                <a:spcPts val="0"/>
              </a:spcAft>
              <a:buNone/>
            </a:pPr>
            <a:r>
              <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Bedrock does this by calling and bringing back your own data from multiple sources, including document repositories, databases, and APIs. For example, the model might use RAG to retrieve search results from Amazon Opensearch Service or documents from S3. </a:t>
            </a:r>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marR="0" rtl="0" algn="l">
              <a:spcBef>
                <a:spcPts val="0"/>
              </a:spcBef>
              <a:spcAft>
                <a:spcPts val="0"/>
              </a:spcAft>
              <a:buNone/>
            </a:pPr>
            <a:r>
              <a:rPr lang="en-US" sz="1800">
                <a:latin typeface="Calibri"/>
                <a:ea typeface="Calibri"/>
                <a:cs typeface="Calibri"/>
                <a:sym typeface="Calibri"/>
              </a:rPr>
              <a:t>We introduced a RAG capability called Knowledge Bases, that connects FMs to your proprietary data sources to supplement your prompts with more information. And today Knowledge Bases is now Generally Available.</a:t>
            </a:r>
            <a:endParaRPr/>
          </a:p>
          <a:p>
            <a:pPr indent="0" lvl="0" marL="0" marR="0" rtl="0" algn="l">
              <a:spcBef>
                <a:spcPts val="0"/>
              </a:spcBef>
              <a:spcAft>
                <a:spcPts val="0"/>
              </a:spcAft>
              <a:buNone/>
            </a:pPr>
            <a:r>
              <a:t/>
            </a:r>
            <a:endParaRPr sz="18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lang="en-US" sz="1800">
                <a:latin typeface="Calibri"/>
                <a:ea typeface="Calibri"/>
                <a:cs typeface="Calibri"/>
                <a:sym typeface="Calibri"/>
              </a:rPr>
              <a:t>3) </a:t>
            </a:r>
            <a:r>
              <a:rPr lang="en-US" sz="1800">
                <a:latin typeface="Arial"/>
                <a:ea typeface="Arial"/>
                <a:cs typeface="Arial"/>
                <a:sym typeface="Arial"/>
              </a:rPr>
              <a:t>A third way you can customize models in Bedrock is with </a:t>
            </a:r>
            <a:r>
              <a:rPr b="1" lang="en-US" sz="1800">
                <a:latin typeface="Arial"/>
                <a:ea typeface="Arial"/>
                <a:cs typeface="Arial"/>
                <a:sym typeface="Arial"/>
              </a:rPr>
              <a:t>continued pre-training</a:t>
            </a:r>
            <a:r>
              <a:rPr lang="en-US" sz="1800">
                <a:latin typeface="Arial"/>
                <a:ea typeface="Arial"/>
                <a:cs typeface="Arial"/>
                <a:sym typeface="Arial"/>
              </a:rPr>
              <a:t>. </a:t>
            </a:r>
            <a:br>
              <a:rPr lang="en-US" sz="1800">
                <a:latin typeface="Arial"/>
                <a:ea typeface="Arial"/>
                <a:cs typeface="Arial"/>
                <a:sym typeface="Arial"/>
              </a:rPr>
            </a:br>
            <a:br>
              <a:rPr lang="en-US" sz="1800">
                <a:latin typeface="Arial"/>
                <a:ea typeface="Arial"/>
                <a:cs typeface="Arial"/>
                <a:sym typeface="Arial"/>
              </a:rPr>
            </a:br>
            <a:r>
              <a:rPr b="0" i="0" lang="en-US" sz="1800">
                <a:solidFill>
                  <a:schemeClr val="dk1"/>
                </a:solidFill>
                <a:latin typeface="Arial"/>
                <a:ea typeface="Arial"/>
                <a:cs typeface="Arial"/>
                <a:sym typeface="Arial"/>
              </a:rPr>
              <a:t>This is a technique that uses large volumes of unlabeled data – like the raw text of internal reports, financial plans, or research results – to improve the FMs knowledge and reasoning capabilities of your own specific domain.</a:t>
            </a:r>
            <a:endParaRPr/>
          </a:p>
          <a:p>
            <a:pPr indent="0" lvl="0" marL="0" marR="0" rtl="0" algn="l">
              <a:lnSpc>
                <a:spcPct val="100000"/>
              </a:lnSpc>
              <a:spcBef>
                <a:spcPts val="0"/>
              </a:spcBef>
              <a:spcAft>
                <a:spcPts val="0"/>
              </a:spcAft>
              <a:buClr>
                <a:schemeClr val="dk1"/>
              </a:buClr>
              <a:buSzPts val="1800"/>
              <a:buFont typeface="Calibri"/>
              <a:buNone/>
            </a:pPr>
            <a:r>
              <a:rPr lang="en-US" sz="1800">
                <a:latin typeface="Calibri"/>
                <a:ea typeface="Calibri"/>
                <a:cs typeface="Calibri"/>
                <a:sym typeface="Calibri"/>
              </a:rPr>
              <a:t>All of these techniques are powerful tools in making Gen AI targeted and useful for your business. And Bedrock makes it easy to combine these techniques together.</a:t>
            </a:r>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marR="0" rtl="0" algn="l">
              <a:spcBef>
                <a:spcPts val="0"/>
              </a:spcBef>
              <a:spcAft>
                <a:spcPts val="0"/>
              </a:spcAft>
              <a:buNone/>
            </a:pPr>
            <a:r>
              <a:rPr lang="en-US" sz="1800">
                <a:latin typeface="Calibri"/>
                <a:ea typeface="Calibri"/>
                <a:cs typeface="Calibri"/>
                <a:sym typeface="Calibri"/>
              </a:rPr>
              <a:t>A great example of a customer using Bedrock to customize their generative AI applications is Delta Airlines.</a:t>
            </a:r>
            <a:endParaRPr/>
          </a:p>
          <a:p>
            <a:pPr indent="0" lvl="0" marL="0" marR="0" rtl="0" algn="l">
              <a:spcBef>
                <a:spcPts val="0"/>
              </a:spcBef>
              <a:spcAft>
                <a:spcPts val="0"/>
              </a:spcAft>
              <a:buNone/>
            </a:pPr>
            <a:r>
              <a:t/>
            </a:r>
            <a:endParaRPr sz="18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lang="en-US" sz="1800">
                <a:latin typeface="Calibri"/>
                <a:ea typeface="Calibri"/>
                <a:cs typeface="Calibri"/>
                <a:sym typeface="Calibri"/>
              </a:rPr>
              <a:t>But at the end of the day you’ll want FMs to do more than just provide useful and targeted information. Ultimately you will want…</a:t>
            </a:r>
            <a:endParaRPr/>
          </a:p>
        </p:txBody>
      </p:sp>
      <p:sp>
        <p:nvSpPr>
          <p:cNvPr id="509" name="Google Shape;50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81"/>
              <a:buFont typeface="Play"/>
              <a:buNone/>
            </a:pPr>
            <a:fld id="{00000000-1234-1234-1234-123412341234}" type="slidenum">
              <a:rPr b="0" i="0" lang="en-US" sz="1781" u="none" cap="none" strike="noStrike">
                <a:solidFill>
                  <a:srgbClr val="000000"/>
                </a:solidFill>
                <a:latin typeface="Play"/>
                <a:ea typeface="Play"/>
                <a:cs typeface="Play"/>
                <a:sym typeface="Play"/>
              </a:rPr>
              <a:t>‹#›</a:t>
            </a:fld>
            <a:endParaRPr b="0" i="0" sz="1781" u="none" cap="none" strike="noStrike">
              <a:solidFill>
                <a:srgbClr val="000000"/>
              </a:solidFill>
              <a:latin typeface="Play"/>
              <a:ea typeface="Play"/>
              <a:cs typeface="Play"/>
              <a:sym typeface="Pla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a:solidFill>
                <a:srgbClr val="2F3033"/>
              </a:solidFill>
              <a:latin typeface="Arial"/>
              <a:ea typeface="Arial"/>
              <a:cs typeface="Arial"/>
              <a:sym typeface="Arial"/>
            </a:endParaRPr>
          </a:p>
        </p:txBody>
      </p:sp>
      <p:sp>
        <p:nvSpPr>
          <p:cNvPr id="607" name="Google Shape;60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Arial"/>
                <a:ea typeface="Arial"/>
                <a:cs typeface="Arial"/>
                <a:sym typeface="Arial"/>
              </a:rPr>
              <a:t>AWS Credits and Resources:  </a:t>
            </a:r>
            <a:r>
              <a:rPr lang="en-US" sz="1200">
                <a:solidFill>
                  <a:schemeClr val="dk1"/>
                </a:solidFill>
                <a:latin typeface="Arial"/>
                <a:ea typeface="Arial"/>
                <a:cs typeface="Arial"/>
                <a:sym typeface="Arial"/>
              </a:rPr>
              <a:t>Project credit amounts will depend on scope and researching needs. We will evaluate all resource requests for technical suitability, AWS Service and infrastructure requirements, and resource availability. </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AWS provides access to 850 generally-available compute (EC2) instance types, many optimized for AI, ML, and high-performance computing</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AWS provides access to public and customizable pre-trained models through Amazon SageMaker and leading foundation models (FMs) through Amazon Bedrock. </a:t>
            </a:r>
            <a:endParaRPr/>
          </a:p>
          <a:p>
            <a:pPr indent="-171450" lvl="1" marL="628650" rtl="0" algn="l">
              <a:spcBef>
                <a:spcPts val="0"/>
              </a:spcBef>
              <a:spcAft>
                <a:spcPts val="0"/>
              </a:spcAft>
              <a:buClr>
                <a:schemeClr val="dk1"/>
              </a:buClr>
              <a:buSzPts val="1200"/>
              <a:buFont typeface="Arial"/>
              <a:buChar char="•"/>
            </a:pPr>
            <a:r>
              <a:rPr i="1" lang="en-US" sz="1200">
                <a:solidFill>
                  <a:schemeClr val="dk1"/>
                </a:solidFill>
                <a:latin typeface="Arial"/>
                <a:ea typeface="Arial"/>
                <a:cs typeface="Arial"/>
                <a:sym typeface="Arial"/>
              </a:rPr>
              <a:t>More on this in next slide</a:t>
            </a:r>
            <a:endParaRPr/>
          </a:p>
          <a:p>
            <a:pPr indent="-95250" lvl="1" marL="628650" rtl="0" algn="l">
              <a:spcBef>
                <a:spcPts val="0"/>
              </a:spcBef>
              <a:spcAft>
                <a:spcPts val="0"/>
              </a:spcAft>
              <a:buClr>
                <a:schemeClr val="dk1"/>
              </a:buClr>
              <a:buSzPts val="1200"/>
              <a:buFont typeface="Arial"/>
              <a:buNone/>
            </a:pPr>
            <a:r>
              <a:t/>
            </a:r>
            <a:endParaRPr i="1"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Registry of Open Data: </a:t>
            </a:r>
            <a:r>
              <a:rPr b="0" lang="en-US" sz="1200">
                <a:solidFill>
                  <a:schemeClr val="dk1"/>
                </a:solidFill>
                <a:latin typeface="Arial"/>
                <a:ea typeface="Arial"/>
                <a:cs typeface="Arial"/>
                <a:sym typeface="Arial"/>
              </a:rPr>
              <a:t> Researchers can access more than 500 datasets through our Registry of Open Data, many of which are optimized for use in machine learning. These rich datasets, many optimized for machine learning services, include high-impact datasets in astronomy, climate science, genomics and metabolomics, agriculture, and machine learning.  These datasets are accessible and relevant for virtually every focus area of the current NAIRR Pilot CfP.</a:t>
            </a:r>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ML Models:</a:t>
            </a:r>
            <a:r>
              <a:rPr b="0" lang="en-US" sz="1200">
                <a:solidFill>
                  <a:schemeClr val="dk1"/>
                </a:solidFill>
                <a:latin typeface="Arial"/>
                <a:ea typeface="Arial"/>
                <a:cs typeface="Arial"/>
                <a:sym typeface="Arial"/>
              </a:rPr>
              <a:t> </a:t>
            </a:r>
            <a:r>
              <a:rPr lang="en-US" sz="1800">
                <a:latin typeface="Arial"/>
                <a:ea typeface="Arial"/>
                <a:cs typeface="Arial"/>
                <a:sym typeface="Arial"/>
              </a:rPr>
              <a:t>pre-trained machine learning (ML) models, including foundation models for GenAI through Amazon Bedrock and Amazon SageMaker.</a:t>
            </a:r>
            <a:endParaRPr/>
          </a:p>
          <a:p>
            <a:pPr indent="0" lvl="0" marL="0" marR="0" rtl="0" algn="l">
              <a:lnSpc>
                <a:spcPct val="100000"/>
              </a:lnSpc>
              <a:spcBef>
                <a:spcPts val="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CloudBank and AWS Support: </a:t>
            </a:r>
            <a:r>
              <a:rPr b="0" lang="en-US" sz="1200">
                <a:solidFill>
                  <a:schemeClr val="dk1"/>
                </a:solidFill>
                <a:latin typeface="Arial"/>
                <a:ea typeface="Arial"/>
                <a:cs typeface="Arial"/>
                <a:sym typeface="Arial"/>
              </a:rPr>
              <a:t>To remove administrative burden for PIs, AWS is partnering with Cl</a:t>
            </a:r>
            <a:r>
              <a:rPr b="0" i="0" lang="en-US">
                <a:solidFill>
                  <a:srgbClr val="212529"/>
                </a:solidFill>
                <a:highlight>
                  <a:srgbClr val="FFFFFF"/>
                </a:highlight>
                <a:latin typeface="Arial"/>
                <a:ea typeface="Arial"/>
                <a:cs typeface="Arial"/>
                <a:sym typeface="Arial"/>
              </a:rPr>
              <a:t>oudBank who provide front-line help desk support, training, and cost monitoring &amp; automated billing. PIs will also have access to AWS solutions architects who can assist in architectures and services best suited for your project</a:t>
            </a:r>
            <a:endParaRPr/>
          </a:p>
          <a:p>
            <a:pPr indent="0" lvl="0" marL="0" marR="0" rtl="0" algn="l">
              <a:lnSpc>
                <a:spcPct val="100000"/>
              </a:lnSpc>
              <a:spcBef>
                <a:spcPts val="0"/>
              </a:spcBef>
              <a:spcAft>
                <a:spcPts val="0"/>
              </a:spcAft>
              <a:buClr>
                <a:schemeClr val="dk1"/>
              </a:buClr>
              <a:buSzPts val="1200"/>
              <a:buFont typeface="Arial"/>
              <a:buNone/>
            </a:pPr>
            <a:r>
              <a:t/>
            </a:r>
            <a:endParaRPr b="0" i="0" sz="1200">
              <a:solidFill>
                <a:srgbClr val="212529"/>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212529"/>
              </a:buClr>
              <a:buSzPts val="1200"/>
              <a:buFont typeface="Arial"/>
              <a:buNone/>
            </a:pPr>
            <a:r>
              <a:rPr b="1" i="0" lang="en-US" sz="1200">
                <a:solidFill>
                  <a:srgbClr val="212529"/>
                </a:solidFill>
                <a:highlight>
                  <a:srgbClr val="FFFFFF"/>
                </a:highlight>
                <a:latin typeface="Arial"/>
                <a:ea typeface="Arial"/>
                <a:cs typeface="Arial"/>
                <a:sym typeface="Arial"/>
              </a:rPr>
              <a:t>Training</a:t>
            </a:r>
            <a:r>
              <a:rPr b="0" i="0" lang="en-US" sz="1200">
                <a:solidFill>
                  <a:srgbClr val="212529"/>
                </a:solidFill>
                <a:highlight>
                  <a:srgbClr val="FFFFFF"/>
                </a:highlight>
                <a:latin typeface="Arial"/>
                <a:ea typeface="Arial"/>
                <a:cs typeface="Arial"/>
                <a:sym typeface="Arial"/>
              </a:rPr>
              <a:t>:  AWS SkillBuilder, Research Learning Pathway, Machine Learning Path – Access to the same machine learning courses used to train Amazon’s own developers on ML. Learn at your own pace MLU Accelerator with three, 3-day foundational courses on NLP, Tabular Data, and Computer Vision.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6" name="Google Shape;10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438150" y="457200"/>
            <a:ext cx="5981700" cy="3363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1" lang="en-US" sz="800">
                <a:solidFill>
                  <a:schemeClr val="dk1"/>
                </a:solidFill>
                <a:latin typeface="Arial"/>
                <a:ea typeface="Arial"/>
                <a:cs typeface="Arial"/>
                <a:sym typeface="Arial"/>
              </a:rPr>
              <a:t>Note: highlight some of the use cases and AWS Services. Select from the text the partner examples you want to use. Add local examples if helpful. Customer examples in the Appendix.</a:t>
            </a:r>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rPr b="1" lang="en-US" sz="1200">
                <a:solidFill>
                  <a:schemeClr val="dk1"/>
                </a:solidFill>
                <a:latin typeface="Arial"/>
                <a:ea typeface="Arial"/>
                <a:cs typeface="Arial"/>
                <a:sym typeface="Arial"/>
              </a:rPr>
              <a:t>University Research and Innovation – Stakeholder VP Research, Lead Researcher – Target: optimize the daily work of a research organization and optimize the lifecycle of a research project</a:t>
            </a:r>
            <a:endParaRPr/>
          </a:p>
          <a:p>
            <a:pPr indent="0" lvl="0" marL="0" marR="0" rtl="0" algn="l">
              <a:lnSpc>
                <a:spcPct val="100000"/>
              </a:lnSpc>
              <a:spcBef>
                <a:spcPts val="0"/>
              </a:spcBef>
              <a:spcAft>
                <a:spcPts val="0"/>
              </a:spcAft>
              <a:buClr>
                <a:schemeClr val="dk1"/>
              </a:buClr>
              <a:buSzPts val="1200"/>
              <a:buFont typeface="Arial"/>
              <a:buNone/>
            </a:pPr>
            <a:r>
              <a:rPr b="0" lang="en-US" sz="1200">
                <a:solidFill>
                  <a:schemeClr val="dk1"/>
                </a:solidFill>
                <a:latin typeface="Arial"/>
                <a:ea typeface="Arial"/>
                <a:cs typeface="Arial"/>
                <a:sym typeface="Arial"/>
              </a:rPr>
              <a:t>Generative AI can significantly enhance research by automating data analysis, generating hypotheses, and creating simulations. It can process vast amounts of data quickly, identifying patterns and insights that might be missed by humans. Additionally, it can generate realistic synthetic data for experiments, reducing the need for costly and time-consuming data collection. Generative AI also aids in drafting research papers, creating visualizations, and translating complex data into understandable formats. By accelerating these processes, researchers can focus more on innovative thinking and less on repetitive tasks, ultimately speeding up scientific discovery.</a:t>
            </a:r>
            <a:endParaRPr/>
          </a:p>
          <a:p>
            <a:pPr indent="0" lvl="0" marL="0" rtl="0" algn="l">
              <a:spcBef>
                <a:spcPts val="300"/>
              </a:spcBef>
              <a:spcAft>
                <a:spcPts val="0"/>
              </a:spcAft>
              <a:buNone/>
            </a:pPr>
            <a:r>
              <a:t/>
            </a:r>
            <a:endParaRPr/>
          </a:p>
          <a:p>
            <a:pPr indent="0" lvl="0" marL="0" rtl="0" algn="l">
              <a:spcBef>
                <a:spcPts val="0"/>
              </a:spcBef>
              <a:spcAft>
                <a:spcPts val="0"/>
              </a:spcAft>
              <a:buNone/>
            </a:pPr>
            <a:r>
              <a:rPr b="1" lang="en-US" u="sng"/>
              <a:t>AWS Services:</a:t>
            </a:r>
            <a:endParaRPr/>
          </a:p>
          <a:p>
            <a:pPr indent="-171450" lvl="0" marL="171450" rtl="0" algn="l">
              <a:spcBef>
                <a:spcPts val="0"/>
              </a:spcBef>
              <a:spcAft>
                <a:spcPts val="0"/>
              </a:spcAft>
              <a:buClr>
                <a:schemeClr val="dk1"/>
              </a:buClr>
              <a:buSzPts val="1200"/>
              <a:buFont typeface="Arial"/>
              <a:buChar char="•"/>
            </a:pPr>
            <a:r>
              <a:rPr b="1" i="0" lang="en-US" sz="1200" u="none" strike="noStrike">
                <a:solidFill>
                  <a:schemeClr val="dk1"/>
                </a:solidFill>
                <a:latin typeface="Arial"/>
                <a:ea typeface="Arial"/>
                <a:cs typeface="Arial"/>
                <a:sym typeface="Arial"/>
              </a:rPr>
              <a:t>Amazon Bedrock: </a:t>
            </a:r>
            <a:r>
              <a:rPr b="0" i="0" lang="en-US" sz="1200" u="none" strike="noStrike">
                <a:solidFill>
                  <a:schemeClr val="dk1"/>
                </a:solidFill>
                <a:latin typeface="Arial"/>
                <a:ea typeface="Arial"/>
                <a:cs typeface="Arial"/>
                <a:sym typeface="Arial"/>
              </a:rPr>
              <a:t>Managed platform for building and deploying large language models.</a:t>
            </a:r>
            <a:endParaRPr/>
          </a:p>
          <a:p>
            <a:pPr indent="-171450" lvl="0" marL="171450" rtl="0" algn="l">
              <a:spcBef>
                <a:spcPts val="0"/>
              </a:spcBef>
              <a:spcAft>
                <a:spcPts val="0"/>
              </a:spcAft>
              <a:buClr>
                <a:schemeClr val="dk1"/>
              </a:buClr>
              <a:buSzPts val="1200"/>
              <a:buFont typeface="Arial"/>
              <a:buChar char="•"/>
            </a:pPr>
            <a:r>
              <a:rPr b="1" i="0" lang="en-US" sz="1200" u="none" strike="noStrike">
                <a:solidFill>
                  <a:schemeClr val="dk1"/>
                </a:solidFill>
                <a:latin typeface="Arial"/>
                <a:ea typeface="Arial"/>
                <a:cs typeface="Arial"/>
                <a:sym typeface="Arial"/>
              </a:rPr>
              <a:t>Amazon SageMaker: </a:t>
            </a:r>
            <a:r>
              <a:rPr b="0" i="0" lang="en-US" sz="1200" u="none" strike="noStrike">
                <a:solidFill>
                  <a:schemeClr val="dk1"/>
                </a:solidFill>
                <a:latin typeface="Arial"/>
                <a:ea typeface="Arial"/>
                <a:cs typeface="Arial"/>
                <a:sym typeface="Arial"/>
              </a:rPr>
              <a:t>Comprehensive ML service for fast model development, training, and deployment.</a:t>
            </a:r>
            <a:endParaRPr/>
          </a:p>
          <a:p>
            <a:pPr indent="-171450" lvl="0" marL="171450" rtl="0" algn="l">
              <a:spcBef>
                <a:spcPts val="0"/>
              </a:spcBef>
              <a:spcAft>
                <a:spcPts val="0"/>
              </a:spcAft>
              <a:buClr>
                <a:schemeClr val="dk1"/>
              </a:buClr>
              <a:buSzPts val="1200"/>
              <a:buFont typeface="Arial"/>
              <a:buChar char="•"/>
            </a:pPr>
            <a:r>
              <a:rPr b="1" i="0" lang="en-US" sz="1200" u="none" strike="noStrike">
                <a:solidFill>
                  <a:schemeClr val="dk1"/>
                </a:solidFill>
                <a:latin typeface="Arial"/>
                <a:ea typeface="Arial"/>
                <a:cs typeface="Arial"/>
                <a:sym typeface="Arial"/>
              </a:rPr>
              <a:t>Amazon Rekognition: </a:t>
            </a:r>
            <a:r>
              <a:rPr b="0" i="0" lang="en-US" sz="1200" u="none" strike="noStrike">
                <a:solidFill>
                  <a:schemeClr val="dk1"/>
                </a:solidFill>
                <a:latin typeface="Arial"/>
                <a:ea typeface="Arial"/>
                <a:cs typeface="Arial"/>
                <a:sym typeface="Arial"/>
              </a:rPr>
              <a:t>Computer vision service for image and video analysis in applications.</a:t>
            </a:r>
            <a:endParaRPr/>
          </a:p>
          <a:p>
            <a:pPr indent="-171450" lvl="0" marL="171450" rtl="0" algn="l">
              <a:spcBef>
                <a:spcPts val="0"/>
              </a:spcBef>
              <a:spcAft>
                <a:spcPts val="0"/>
              </a:spcAft>
              <a:buClr>
                <a:schemeClr val="dk1"/>
              </a:buClr>
              <a:buSzPts val="1200"/>
              <a:buFont typeface="Arial"/>
              <a:buChar char="•"/>
            </a:pPr>
            <a:r>
              <a:rPr b="1" i="0" lang="en-US" sz="1200" u="none" strike="noStrike">
                <a:solidFill>
                  <a:schemeClr val="dk1"/>
                </a:solidFill>
                <a:latin typeface="Arial"/>
                <a:ea typeface="Arial"/>
                <a:cs typeface="Arial"/>
                <a:sym typeface="Arial"/>
              </a:rPr>
              <a:t>Amazon Comprehend: </a:t>
            </a:r>
            <a:r>
              <a:rPr b="0" i="0" lang="en-US" sz="1200" u="none" strike="noStrike">
                <a:solidFill>
                  <a:schemeClr val="dk1"/>
                </a:solidFill>
                <a:latin typeface="Arial"/>
                <a:ea typeface="Arial"/>
                <a:cs typeface="Arial"/>
                <a:sym typeface="Arial"/>
              </a:rPr>
              <a:t>NLP service using ML to extract insights from text.</a:t>
            </a:r>
            <a:endParaRPr/>
          </a:p>
          <a:p>
            <a:pPr indent="-171450" lvl="0" marL="171450" rtl="0" algn="l">
              <a:spcBef>
                <a:spcPts val="0"/>
              </a:spcBef>
              <a:spcAft>
                <a:spcPts val="0"/>
              </a:spcAft>
              <a:buClr>
                <a:schemeClr val="dk1"/>
              </a:buClr>
              <a:buSzPts val="1200"/>
              <a:buFont typeface="Arial"/>
              <a:buChar char="•"/>
            </a:pPr>
            <a:r>
              <a:rPr b="1" i="0" lang="en-US" sz="1200" u="none" strike="noStrike">
                <a:solidFill>
                  <a:schemeClr val="dk1"/>
                </a:solidFill>
                <a:latin typeface="Arial"/>
                <a:ea typeface="Arial"/>
                <a:cs typeface="Arial"/>
                <a:sym typeface="Arial"/>
              </a:rPr>
              <a:t>AWS HealthLake: </a:t>
            </a:r>
            <a:r>
              <a:rPr b="0" i="0" lang="en-US" sz="1200" u="none" strike="noStrike">
                <a:solidFill>
                  <a:schemeClr val="dk1"/>
                </a:solidFill>
                <a:latin typeface="Arial"/>
                <a:ea typeface="Arial"/>
                <a:cs typeface="Arial"/>
                <a:sym typeface="Arial"/>
              </a:rPr>
              <a:t>HIPAA-eligible service for healthcare data storage, transformation, and querying.</a:t>
            </a:r>
            <a:endParaRPr/>
          </a:p>
          <a:p>
            <a:pPr indent="-171450" lvl="0" marL="171450" rtl="0" algn="l">
              <a:spcBef>
                <a:spcPts val="0"/>
              </a:spcBef>
              <a:spcAft>
                <a:spcPts val="0"/>
              </a:spcAft>
              <a:buClr>
                <a:schemeClr val="dk1"/>
              </a:buClr>
              <a:buSzPts val="1200"/>
              <a:buFont typeface="Arial"/>
              <a:buChar char="•"/>
            </a:pPr>
            <a:r>
              <a:rPr b="1" i="0" lang="en-US" sz="1200" u="none" strike="noStrike">
                <a:solidFill>
                  <a:schemeClr val="dk1"/>
                </a:solidFill>
                <a:latin typeface="Arial"/>
                <a:ea typeface="Arial"/>
                <a:cs typeface="Arial"/>
                <a:sym typeface="Arial"/>
              </a:rPr>
              <a:t>AWS HealthOmics: </a:t>
            </a:r>
            <a:r>
              <a:rPr b="0" i="0" lang="en-US" sz="1200" u="none" strike="noStrike">
                <a:solidFill>
                  <a:schemeClr val="dk1"/>
                </a:solidFill>
                <a:latin typeface="Arial"/>
                <a:ea typeface="Arial"/>
                <a:cs typeface="Arial"/>
                <a:sym typeface="Arial"/>
              </a:rPr>
              <a:t>Suite of genomics and health data services.</a:t>
            </a:r>
            <a:endParaRPr/>
          </a:p>
          <a:p>
            <a:pPr indent="-171450" lvl="0" marL="171450" rtl="0" algn="l">
              <a:spcBef>
                <a:spcPts val="0"/>
              </a:spcBef>
              <a:spcAft>
                <a:spcPts val="0"/>
              </a:spcAft>
              <a:buClr>
                <a:schemeClr val="dk1"/>
              </a:buClr>
              <a:buSzPts val="1200"/>
              <a:buFont typeface="Arial"/>
              <a:buChar char="•"/>
            </a:pPr>
            <a:r>
              <a:rPr b="1" i="0" lang="en-US" sz="1200" u="none" strike="noStrike">
                <a:solidFill>
                  <a:schemeClr val="dk1"/>
                </a:solidFill>
                <a:latin typeface="Arial"/>
                <a:ea typeface="Arial"/>
                <a:cs typeface="Arial"/>
                <a:sym typeface="Arial"/>
              </a:rPr>
              <a:t>AWS RoboMaker: </a:t>
            </a:r>
            <a:r>
              <a:rPr b="0" i="0" lang="en-US" sz="1200" u="none" strike="noStrike">
                <a:solidFill>
                  <a:schemeClr val="dk1"/>
                </a:solidFill>
                <a:latin typeface="Arial"/>
                <a:ea typeface="Arial"/>
                <a:cs typeface="Arial"/>
                <a:sym typeface="Arial"/>
              </a:rPr>
              <a:t>Simplifies robotics application development, testing, and deployment.</a:t>
            </a:r>
            <a:endParaRPr/>
          </a:p>
        </p:txBody>
      </p:sp>
      <p:sp>
        <p:nvSpPr>
          <p:cNvPr id="115" name="Google Shape;11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0000"/>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With the next generation of SageMaker, you have a unified platform for data, analytics, and AI. </a:t>
            </a:r>
            <a:endParaRPr/>
          </a:p>
          <a:p>
            <a:pPr indent="-171450" lvl="0" marL="171450" rtl="0" algn="l">
              <a:spcBef>
                <a:spcPts val="0"/>
              </a:spcBef>
              <a:spcAft>
                <a:spcPts val="0"/>
              </a:spcAft>
              <a:buClr>
                <a:schemeClr val="dk1"/>
              </a:buClr>
              <a:buSzPts val="1200"/>
              <a:buFont typeface="Arial"/>
              <a:buChar char="•"/>
            </a:pPr>
            <a:r>
              <a:rPr lang="en-US"/>
              <a:t>You can c</a:t>
            </a:r>
            <a:r>
              <a:rPr lang="en-US" sz="1800">
                <a:latin typeface="Calibri"/>
                <a:ea typeface="Calibri"/>
                <a:cs typeface="Calibri"/>
                <a:sym typeface="Calibri"/>
              </a:rPr>
              <a:t>ollaborate and build faster from a unified studio using familiar AWS tools for model development, generative AI, data processing, and SQL analytics, accelerated by Amazon Q Developer, the most capable generative AI assistant for software development. </a:t>
            </a:r>
            <a:endParaRPr/>
          </a:p>
          <a:p>
            <a:pPr indent="-171450" lvl="0" marL="171450" rtl="0" algn="l">
              <a:spcBef>
                <a:spcPts val="0"/>
              </a:spcBef>
              <a:spcAft>
                <a:spcPts val="0"/>
              </a:spcAft>
              <a:buClr>
                <a:schemeClr val="dk1"/>
              </a:buClr>
              <a:buSzPts val="1800"/>
              <a:buFont typeface="Arial"/>
              <a:buChar char="•"/>
            </a:pPr>
            <a:r>
              <a:rPr lang="en-US" sz="1800">
                <a:latin typeface="Calibri"/>
                <a:ea typeface="Calibri"/>
                <a:cs typeface="Calibri"/>
                <a:sym typeface="Calibri"/>
              </a:rPr>
              <a:t>You can reduce data silos with an open lakehouse. Now you can access all your data whether it’s stored in data lakes, data warehouses, third party or federated data sources.</a:t>
            </a:r>
            <a:endParaRPr/>
          </a:p>
          <a:p>
            <a:pPr indent="-171450" lvl="0" marL="171450" rtl="0" algn="l">
              <a:spcBef>
                <a:spcPts val="0"/>
              </a:spcBef>
              <a:spcAft>
                <a:spcPts val="0"/>
              </a:spcAft>
              <a:buClr>
                <a:schemeClr val="dk1"/>
              </a:buClr>
              <a:buSzPts val="1800"/>
              <a:buFont typeface="Arial"/>
              <a:buChar char="•"/>
            </a:pPr>
            <a:r>
              <a:rPr lang="en-US" sz="1800">
                <a:latin typeface="Calibri"/>
                <a:ea typeface="Calibri"/>
                <a:cs typeface="Calibri"/>
                <a:sym typeface="Calibri"/>
              </a:rPr>
              <a:t>Governance is built-in end to end for your data and AI initiatives, to help you meet enterprise security needs.</a:t>
            </a:r>
            <a:endParaRPr/>
          </a:p>
        </p:txBody>
      </p:sp>
      <p:sp>
        <p:nvSpPr>
          <p:cNvPr id="317" name="Google Shape;31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Play"/>
              <a:buNone/>
            </a:pPr>
            <a:fld id="{00000000-1234-1234-1234-123412341234}" type="slidenum">
              <a:rPr b="0" i="0" lang="en-US" sz="1000" u="none" cap="none" strike="noStrike">
                <a:solidFill>
                  <a:srgbClr val="000000"/>
                </a:solidFill>
                <a:latin typeface="Play"/>
                <a:ea typeface="Play"/>
                <a:cs typeface="Play"/>
                <a:sym typeface="Play"/>
              </a:rPr>
              <a:t>‹#›</a:t>
            </a:fld>
            <a:endParaRPr b="0" i="0" sz="1000" u="none" cap="none" strike="noStrike">
              <a:solidFill>
                <a:srgbClr val="000000"/>
              </a:solidFill>
              <a:latin typeface="Play"/>
              <a:ea typeface="Play"/>
              <a:cs typeface="Play"/>
              <a:sym typeface="Pla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9"/>
          <p:cNvSpPr/>
          <p:nvPr>
            <p:ph idx="2" type="pic"/>
          </p:nvPr>
        </p:nvSpPr>
        <p:spPr>
          <a:xfrm>
            <a:off x="5183188" y="987425"/>
            <a:ext cx="6172200" cy="4873625"/>
          </a:xfrm>
          <a:prstGeom prst="rect">
            <a:avLst/>
          </a:prstGeom>
          <a:noFill/>
          <a:ln>
            <a:noFill/>
          </a:ln>
        </p:spPr>
      </p:sp>
      <p:sp>
        <p:nvSpPr>
          <p:cNvPr id="70" name="Google Shape;7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36" name="Shape 36"/>
        <p:cNvGrpSpPr/>
        <p:nvPr/>
      </p:nvGrpSpPr>
      <p:grpSpPr>
        <a:xfrm>
          <a:off x="0" y="0"/>
          <a:ext cx="0" cy="0"/>
          <a:chOff x="0" y="0"/>
          <a:chExt cx="0" cy="0"/>
        </a:xfrm>
      </p:grpSpPr>
      <p:sp>
        <p:nvSpPr>
          <p:cNvPr id="37" name="Google Shape;37;p24"/>
          <p:cNvSpPr txBox="1"/>
          <p:nvPr>
            <p:ph type="title"/>
          </p:nvPr>
        </p:nvSpPr>
        <p:spPr>
          <a:xfrm>
            <a:off x="0" y="-647700"/>
            <a:ext cx="11925300" cy="6381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EFEFE"/>
              </a:buClr>
              <a:buSzPts val="3600"/>
              <a:buFont typeface="Play"/>
              <a:buNone/>
              <a:defRPr sz="3600">
                <a:solidFill>
                  <a:srgbClr val="FEFEF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41" name="Google Shape;4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54.png"/><Relationship Id="rId9" Type="http://schemas.openxmlformats.org/officeDocument/2006/relationships/image" Target="../media/image15.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37.png"/><Relationship Id="rId8"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hyperlink" Target="https://studiolab.sagemaker.aws/" TargetMode="External"/><Relationship Id="rId5" Type="http://schemas.openxmlformats.org/officeDocument/2006/relationships/image" Target="../media/image46.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0"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47.png"/><Relationship Id="rId9"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50.png"/><Relationship Id="rId7" Type="http://schemas.openxmlformats.org/officeDocument/2006/relationships/image" Target="../media/image44.png"/><Relationship Id="rId8"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hyperlink" Target="https://registry.opendata.aws/" TargetMode="External"/><Relationship Id="rId5" Type="http://schemas.openxmlformats.org/officeDocument/2006/relationships/hyperlink" Target="https://skillbuilder.aws/" TargetMode="External"/></Relationships>
</file>

<file path=ppt/slides/_rels/slide4.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1.png"/><Relationship Id="rId9"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40.png"/><Relationship Id="rId12"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18.png"/><Relationship Id="rId5" Type="http://schemas.openxmlformats.org/officeDocument/2006/relationships/image" Target="../media/image26.png"/><Relationship Id="rId6" Type="http://schemas.openxmlformats.org/officeDocument/2006/relationships/image" Target="../media/image17.png"/><Relationship Id="rId7" Type="http://schemas.openxmlformats.org/officeDocument/2006/relationships/image" Target="../media/image23.png"/><Relationship Id="rId8"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t/>
            </a:r>
            <a:endParaRPr/>
          </a:p>
        </p:txBody>
      </p:sp>
      <p:sp>
        <p:nvSpPr>
          <p:cNvPr id="92" name="Google Shape;92;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pic>
        <p:nvPicPr>
          <p:cNvPr descr="A blue background with white text&#10;&#10;AI-generated content may be incorrect." id="93" name="Google Shape;93;p1"/>
          <p:cNvPicPr preferRelativeResize="0"/>
          <p:nvPr/>
        </p:nvPicPr>
        <p:blipFill rotWithShape="1">
          <a:blip r:embed="rId3">
            <a:alphaModFix/>
          </a:blip>
          <a:srcRect b="0" l="0" r="0" t="0"/>
          <a:stretch/>
        </p:blipFill>
        <p:spPr>
          <a:xfrm>
            <a:off x="844376" y="1030289"/>
            <a:ext cx="10322175" cy="2362242"/>
          </a:xfrm>
          <a:prstGeom prst="rect">
            <a:avLst/>
          </a:prstGeom>
          <a:noFill/>
          <a:ln>
            <a:noFill/>
          </a:ln>
        </p:spPr>
      </p:pic>
      <p:pic>
        <p:nvPicPr>
          <p:cNvPr descr="A close up of a network&#10;&#10;AI-generated content may be incorrect." id="94" name="Google Shape;94;p1"/>
          <p:cNvPicPr preferRelativeResize="0"/>
          <p:nvPr/>
        </p:nvPicPr>
        <p:blipFill rotWithShape="1">
          <a:blip r:embed="rId4">
            <a:alphaModFix/>
          </a:blip>
          <a:srcRect b="0" l="0" r="0" t="0"/>
          <a:stretch/>
        </p:blipFill>
        <p:spPr>
          <a:xfrm>
            <a:off x="844376" y="3509963"/>
            <a:ext cx="10322175" cy="2387599"/>
          </a:xfrm>
          <a:prstGeom prst="rect">
            <a:avLst/>
          </a:prstGeom>
          <a:noFill/>
          <a:ln>
            <a:noFill/>
          </a:ln>
        </p:spPr>
      </p:pic>
      <p:sp>
        <p:nvSpPr>
          <p:cNvPr id="95" name="Google Shape;95;p1"/>
          <p:cNvSpPr txBox="1"/>
          <p:nvPr/>
        </p:nvSpPr>
        <p:spPr>
          <a:xfrm>
            <a:off x="1352006" y="3814354"/>
            <a:ext cx="4460965"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lt1"/>
                </a:solidFill>
                <a:latin typeface="Arial"/>
                <a:ea typeface="Arial"/>
                <a:cs typeface="Arial"/>
                <a:sym typeface="Arial"/>
              </a:rPr>
              <a:t>Accelerating AI/ML Research with AWS</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Aditya Challa, Bill Snyder, Jack Fenwick, Jianjun Xu, Sudheer Manubolu</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April 2, 2025 / AWS Tools Showcase</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AI Workshop Denver, CO April 2-3,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10"/>
          <p:cNvPicPr preferRelativeResize="0"/>
          <p:nvPr/>
        </p:nvPicPr>
        <p:blipFill rotWithShape="1">
          <a:blip r:embed="rId3">
            <a:alphaModFix amt="20000"/>
          </a:blip>
          <a:srcRect b="19166" l="5524" r="5523" t="56079"/>
          <a:stretch/>
        </p:blipFill>
        <p:spPr>
          <a:xfrm>
            <a:off x="0" y="2940062"/>
            <a:ext cx="12192000" cy="3082413"/>
          </a:xfrm>
          <a:prstGeom prst="rect">
            <a:avLst/>
          </a:prstGeom>
          <a:noFill/>
          <a:ln>
            <a:noFill/>
          </a:ln>
        </p:spPr>
      </p:pic>
      <p:sp>
        <p:nvSpPr>
          <p:cNvPr id="364" name="Google Shape;364;p10"/>
          <p:cNvSpPr txBox="1"/>
          <p:nvPr/>
        </p:nvSpPr>
        <p:spPr>
          <a:xfrm>
            <a:off x="2522505" y="4310756"/>
            <a:ext cx="7146990" cy="4031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400"/>
              <a:buFont typeface="Play"/>
              <a:buNone/>
            </a:pPr>
            <a:r>
              <a:rPr b="0" i="0" lang="en-US" sz="1400" u="none" cap="none" strike="noStrike">
                <a:solidFill>
                  <a:srgbClr val="FFFFFF"/>
                </a:solidFill>
                <a:latin typeface="Play"/>
                <a:ea typeface="Play"/>
                <a:cs typeface="Play"/>
                <a:sym typeface="Play"/>
              </a:rPr>
              <a:t>Lakehouse</a:t>
            </a:r>
            <a:endParaRPr/>
          </a:p>
        </p:txBody>
      </p:sp>
      <p:sp>
        <p:nvSpPr>
          <p:cNvPr id="365" name="Google Shape;365;p10"/>
          <p:cNvSpPr txBox="1"/>
          <p:nvPr/>
        </p:nvSpPr>
        <p:spPr>
          <a:xfrm>
            <a:off x="1447800" y="5853627"/>
            <a:ext cx="1931125" cy="1072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Play"/>
              <a:buNone/>
            </a:pPr>
            <a:r>
              <a:rPr b="1" i="0" lang="en-US" sz="1200" u="none" cap="none" strike="noStrike">
                <a:solidFill>
                  <a:schemeClr val="dk1"/>
                </a:solidFill>
                <a:latin typeface="Play"/>
                <a:ea typeface="Play"/>
                <a:cs typeface="Play"/>
                <a:sym typeface="Play"/>
              </a:rPr>
              <a:t>JUPYTER NOTEBOOKS</a:t>
            </a:r>
            <a:endParaRPr/>
          </a:p>
        </p:txBody>
      </p:sp>
      <p:grpSp>
        <p:nvGrpSpPr>
          <p:cNvPr id="366" name="Google Shape;366;p10"/>
          <p:cNvGrpSpPr/>
          <p:nvPr/>
        </p:nvGrpSpPr>
        <p:grpSpPr>
          <a:xfrm>
            <a:off x="1393560" y="4203825"/>
            <a:ext cx="2736248" cy="1531418"/>
            <a:chOff x="1168454" y="2007613"/>
            <a:chExt cx="3186460" cy="1783392"/>
          </a:xfrm>
        </p:grpSpPr>
        <p:pic>
          <p:nvPicPr>
            <p:cNvPr descr="A rainbow colored background&#10;&#10;Description automatically generated" id="367" name="Google Shape;367;p10"/>
            <p:cNvPicPr preferRelativeResize="0"/>
            <p:nvPr/>
          </p:nvPicPr>
          <p:blipFill rotWithShape="1">
            <a:blip r:embed="rId4">
              <a:alphaModFix/>
            </a:blip>
            <a:srcRect b="2950" l="430" r="741" t="16703"/>
            <a:stretch/>
          </p:blipFill>
          <p:spPr>
            <a:xfrm>
              <a:off x="1168454" y="2007613"/>
              <a:ext cx="3186460" cy="1783392"/>
            </a:xfrm>
            <a:prstGeom prst="roundRect">
              <a:avLst>
                <a:gd fmla="val 5225" name="adj"/>
              </a:avLst>
            </a:prstGeom>
            <a:noFill/>
            <a:ln>
              <a:noFill/>
            </a:ln>
          </p:spPr>
        </p:pic>
        <p:sp>
          <p:nvSpPr>
            <p:cNvPr id="368" name="Google Shape;368;p10"/>
            <p:cNvSpPr/>
            <p:nvPr/>
          </p:nvSpPr>
          <p:spPr>
            <a:xfrm>
              <a:off x="1200148" y="2035817"/>
              <a:ext cx="3123643" cy="1722807"/>
            </a:xfrm>
            <a:prstGeom prst="roundRect">
              <a:avLst>
                <a:gd fmla="val 362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Play"/>
                <a:ea typeface="Play"/>
                <a:cs typeface="Play"/>
                <a:sym typeface="Play"/>
              </a:endParaRPr>
            </a:p>
          </p:txBody>
        </p:sp>
        <p:pic>
          <p:nvPicPr>
            <p:cNvPr id="369" name="Google Shape;369;p10"/>
            <p:cNvPicPr preferRelativeResize="0"/>
            <p:nvPr/>
          </p:nvPicPr>
          <p:blipFill rotWithShape="1">
            <a:blip r:embed="rId5">
              <a:alphaModFix/>
            </a:blip>
            <a:srcRect b="441" l="1842" r="996" t="2397"/>
            <a:stretch/>
          </p:blipFill>
          <p:spPr>
            <a:xfrm>
              <a:off x="1200148" y="2035817"/>
              <a:ext cx="3123643" cy="1722807"/>
            </a:xfrm>
            <a:prstGeom prst="roundRect">
              <a:avLst>
                <a:gd fmla="val 3623" name="adj"/>
              </a:avLst>
            </a:prstGeom>
            <a:solidFill>
              <a:schemeClr val="lt1"/>
            </a:solidFill>
            <a:ln>
              <a:noFill/>
            </a:ln>
          </p:spPr>
        </p:pic>
      </p:grpSp>
      <p:sp>
        <p:nvSpPr>
          <p:cNvPr id="370" name="Google Shape;370;p10"/>
          <p:cNvSpPr txBox="1"/>
          <p:nvPr/>
        </p:nvSpPr>
        <p:spPr>
          <a:xfrm>
            <a:off x="4826910" y="5853627"/>
            <a:ext cx="1168851" cy="13240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Play"/>
              <a:buNone/>
            </a:pPr>
            <a:r>
              <a:rPr b="1" i="0" lang="en-US" sz="1200" u="none" cap="none" strike="noStrike">
                <a:solidFill>
                  <a:schemeClr val="dk1"/>
                </a:solidFill>
                <a:latin typeface="Play"/>
                <a:ea typeface="Play"/>
                <a:cs typeface="Play"/>
                <a:sym typeface="Play"/>
              </a:rPr>
              <a:t>SQL EDITOR</a:t>
            </a:r>
            <a:endParaRPr/>
          </a:p>
        </p:txBody>
      </p:sp>
      <p:grpSp>
        <p:nvGrpSpPr>
          <p:cNvPr id="371" name="Google Shape;371;p10"/>
          <p:cNvGrpSpPr/>
          <p:nvPr/>
        </p:nvGrpSpPr>
        <p:grpSpPr>
          <a:xfrm>
            <a:off x="4733842" y="4203825"/>
            <a:ext cx="2736248" cy="1531418"/>
            <a:chOff x="2243264" y="2769896"/>
            <a:chExt cx="2588577" cy="1448770"/>
          </a:xfrm>
        </p:grpSpPr>
        <p:pic>
          <p:nvPicPr>
            <p:cNvPr descr="A rainbow colored background&#10;&#10;Description automatically generated" id="372" name="Google Shape;372;p10"/>
            <p:cNvPicPr preferRelativeResize="0"/>
            <p:nvPr/>
          </p:nvPicPr>
          <p:blipFill rotWithShape="1">
            <a:blip r:embed="rId4">
              <a:alphaModFix/>
            </a:blip>
            <a:srcRect b="2950" l="430" r="741" t="16703"/>
            <a:stretch/>
          </p:blipFill>
          <p:spPr>
            <a:xfrm>
              <a:off x="2243264" y="2769896"/>
              <a:ext cx="2588577" cy="1448770"/>
            </a:xfrm>
            <a:prstGeom prst="roundRect">
              <a:avLst>
                <a:gd fmla="val 5225" name="adj"/>
              </a:avLst>
            </a:prstGeom>
            <a:noFill/>
            <a:ln>
              <a:noFill/>
            </a:ln>
          </p:spPr>
        </p:pic>
        <p:sp>
          <p:nvSpPr>
            <p:cNvPr id="373" name="Google Shape;373;p10"/>
            <p:cNvSpPr/>
            <p:nvPr/>
          </p:nvSpPr>
          <p:spPr>
            <a:xfrm>
              <a:off x="2269011" y="2792808"/>
              <a:ext cx="2537547" cy="1399553"/>
            </a:xfrm>
            <a:prstGeom prst="roundRect">
              <a:avLst>
                <a:gd fmla="val 362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Play"/>
                <a:ea typeface="Play"/>
                <a:cs typeface="Play"/>
                <a:sym typeface="Play"/>
              </a:endParaRPr>
            </a:p>
          </p:txBody>
        </p:sp>
        <p:pic>
          <p:nvPicPr>
            <p:cNvPr id="374" name="Google Shape;374;p10"/>
            <p:cNvPicPr preferRelativeResize="0"/>
            <p:nvPr/>
          </p:nvPicPr>
          <p:blipFill rotWithShape="1">
            <a:blip r:embed="rId6">
              <a:alphaModFix/>
            </a:blip>
            <a:srcRect b="0" l="0" r="0" t="0"/>
            <a:stretch/>
          </p:blipFill>
          <p:spPr>
            <a:xfrm>
              <a:off x="2269011" y="2792808"/>
              <a:ext cx="2537547" cy="1399553"/>
            </a:xfrm>
            <a:prstGeom prst="roundRect">
              <a:avLst>
                <a:gd fmla="val 3623" name="adj"/>
              </a:avLst>
            </a:prstGeom>
            <a:solidFill>
              <a:schemeClr val="lt1"/>
            </a:solidFill>
            <a:ln>
              <a:noFill/>
            </a:ln>
          </p:spPr>
        </p:pic>
      </p:grpSp>
      <p:sp>
        <p:nvSpPr>
          <p:cNvPr id="375" name="Google Shape;375;p10"/>
          <p:cNvSpPr txBox="1"/>
          <p:nvPr/>
        </p:nvSpPr>
        <p:spPr>
          <a:xfrm>
            <a:off x="8176442" y="5853628"/>
            <a:ext cx="1306618" cy="1072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Play"/>
              <a:buNone/>
            </a:pPr>
            <a:r>
              <a:rPr b="1" i="0" lang="en-US" sz="1200" u="none" cap="none" strike="noStrike">
                <a:solidFill>
                  <a:schemeClr val="dk1"/>
                </a:solidFill>
                <a:latin typeface="Play"/>
                <a:ea typeface="Play"/>
                <a:cs typeface="Play"/>
                <a:sym typeface="Play"/>
              </a:rPr>
              <a:t>BEDROCK IDE (preview)</a:t>
            </a:r>
            <a:endParaRPr b="1" i="0" sz="1200" u="none" cap="none" strike="noStrike">
              <a:solidFill>
                <a:schemeClr val="dk1"/>
              </a:solidFill>
              <a:latin typeface="Play"/>
              <a:ea typeface="Play"/>
              <a:cs typeface="Play"/>
              <a:sym typeface="Play"/>
            </a:endParaRPr>
          </a:p>
        </p:txBody>
      </p:sp>
      <p:grpSp>
        <p:nvGrpSpPr>
          <p:cNvPr id="376" name="Google Shape;376;p10"/>
          <p:cNvGrpSpPr/>
          <p:nvPr/>
        </p:nvGrpSpPr>
        <p:grpSpPr>
          <a:xfrm>
            <a:off x="8074123" y="4203825"/>
            <a:ext cx="2736248" cy="1531418"/>
            <a:chOff x="7810917" y="2007614"/>
            <a:chExt cx="3186460" cy="1783392"/>
          </a:xfrm>
        </p:grpSpPr>
        <p:pic>
          <p:nvPicPr>
            <p:cNvPr descr="A rainbow colored background&#10;&#10;Description automatically generated" id="377" name="Google Shape;377;p10"/>
            <p:cNvPicPr preferRelativeResize="0"/>
            <p:nvPr/>
          </p:nvPicPr>
          <p:blipFill rotWithShape="1">
            <a:blip r:embed="rId4">
              <a:alphaModFix/>
            </a:blip>
            <a:srcRect b="2950" l="430" r="741" t="16703"/>
            <a:stretch/>
          </p:blipFill>
          <p:spPr>
            <a:xfrm>
              <a:off x="7810917" y="2007614"/>
              <a:ext cx="3186460" cy="1783392"/>
            </a:xfrm>
            <a:prstGeom prst="roundRect">
              <a:avLst>
                <a:gd fmla="val 5225" name="adj"/>
              </a:avLst>
            </a:prstGeom>
            <a:noFill/>
            <a:ln>
              <a:noFill/>
            </a:ln>
          </p:spPr>
        </p:pic>
        <p:sp>
          <p:nvSpPr>
            <p:cNvPr id="378" name="Google Shape;378;p10"/>
            <p:cNvSpPr/>
            <p:nvPr/>
          </p:nvSpPr>
          <p:spPr>
            <a:xfrm>
              <a:off x="7842611" y="2035818"/>
              <a:ext cx="3123644" cy="1722807"/>
            </a:xfrm>
            <a:prstGeom prst="roundRect">
              <a:avLst>
                <a:gd fmla="val 362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Play"/>
                <a:ea typeface="Play"/>
                <a:cs typeface="Play"/>
                <a:sym typeface="Play"/>
              </a:endParaRPr>
            </a:p>
          </p:txBody>
        </p:sp>
        <p:pic>
          <p:nvPicPr>
            <p:cNvPr id="379" name="Google Shape;379;p10"/>
            <p:cNvPicPr preferRelativeResize="0"/>
            <p:nvPr/>
          </p:nvPicPr>
          <p:blipFill rotWithShape="1">
            <a:blip r:embed="rId7">
              <a:alphaModFix/>
            </a:blip>
            <a:srcRect b="-6067" l="0" r="0" t="0"/>
            <a:stretch/>
          </p:blipFill>
          <p:spPr>
            <a:xfrm>
              <a:off x="7842611" y="2035818"/>
              <a:ext cx="3123644" cy="1723921"/>
            </a:xfrm>
            <a:prstGeom prst="roundRect">
              <a:avLst>
                <a:gd fmla="val 3623" name="adj"/>
              </a:avLst>
            </a:prstGeom>
            <a:solidFill>
              <a:srgbClr val="11191F"/>
            </a:solidFill>
            <a:ln>
              <a:noFill/>
            </a:ln>
          </p:spPr>
        </p:pic>
      </p:grpSp>
      <p:grpSp>
        <p:nvGrpSpPr>
          <p:cNvPr id="380" name="Google Shape;380;p10"/>
          <p:cNvGrpSpPr/>
          <p:nvPr/>
        </p:nvGrpSpPr>
        <p:grpSpPr>
          <a:xfrm>
            <a:off x="1965061" y="2356036"/>
            <a:ext cx="1054100" cy="1054100"/>
            <a:chOff x="1217509" y="1929066"/>
            <a:chExt cx="1253804" cy="1253804"/>
          </a:xfrm>
        </p:grpSpPr>
        <p:grpSp>
          <p:nvGrpSpPr>
            <p:cNvPr id="381" name="Google Shape;381;p10"/>
            <p:cNvGrpSpPr/>
            <p:nvPr/>
          </p:nvGrpSpPr>
          <p:grpSpPr>
            <a:xfrm>
              <a:off x="1217509" y="1929066"/>
              <a:ext cx="1253804" cy="1253804"/>
              <a:chOff x="4156645" y="1306709"/>
              <a:chExt cx="1067214" cy="1067214"/>
            </a:xfrm>
          </p:grpSpPr>
          <p:pic>
            <p:nvPicPr>
              <p:cNvPr descr="A rainbow colored background&#10;&#10;Description automatically generated" id="382" name="Google Shape;382;p10"/>
              <p:cNvPicPr preferRelativeResize="0"/>
              <p:nvPr/>
            </p:nvPicPr>
            <p:blipFill rotWithShape="1">
              <a:blip r:embed="rId4">
                <a:alphaModFix/>
              </a:blip>
              <a:srcRect b="3437" l="7327" r="61509" t="43361"/>
              <a:stretch/>
            </p:blipFill>
            <p:spPr>
              <a:xfrm>
                <a:off x="4156645" y="1306709"/>
                <a:ext cx="1067214" cy="1067214"/>
              </a:xfrm>
              <a:prstGeom prst="ellipse">
                <a:avLst/>
              </a:prstGeom>
              <a:noFill/>
              <a:ln>
                <a:noFill/>
              </a:ln>
            </p:spPr>
          </p:pic>
          <p:sp>
            <p:nvSpPr>
              <p:cNvPr id="383" name="Google Shape;383;p10"/>
              <p:cNvSpPr/>
              <p:nvPr/>
            </p:nvSpPr>
            <p:spPr>
              <a:xfrm>
                <a:off x="4440555" y="1508256"/>
                <a:ext cx="499394" cy="404680"/>
              </a:xfrm>
              <a:custGeom>
                <a:rect b="b" l="l" r="r" t="t"/>
                <a:pathLst>
                  <a:path extrusionOk="0" h="329127" w="406158">
                    <a:moveTo>
                      <a:pt x="259100" y="287110"/>
                    </a:moveTo>
                    <a:lnTo>
                      <a:pt x="259100" y="315121"/>
                    </a:lnTo>
                    <a:lnTo>
                      <a:pt x="287112" y="315121"/>
                    </a:lnTo>
                    <a:lnTo>
                      <a:pt x="287112" y="287110"/>
                    </a:lnTo>
                    <a:close/>
                    <a:moveTo>
                      <a:pt x="252100" y="273105"/>
                    </a:moveTo>
                    <a:lnTo>
                      <a:pt x="294116" y="273105"/>
                    </a:lnTo>
                    <a:cubicBezTo>
                      <a:pt x="297966" y="273105"/>
                      <a:pt x="301118" y="276256"/>
                      <a:pt x="301118" y="280108"/>
                    </a:cubicBezTo>
                    <a:lnTo>
                      <a:pt x="301118" y="322124"/>
                    </a:lnTo>
                    <a:cubicBezTo>
                      <a:pt x="301118" y="325975"/>
                      <a:pt x="297966" y="329127"/>
                      <a:pt x="294116" y="329127"/>
                    </a:cubicBezTo>
                    <a:lnTo>
                      <a:pt x="252100" y="329127"/>
                    </a:lnTo>
                    <a:cubicBezTo>
                      <a:pt x="248248" y="329127"/>
                      <a:pt x="245096" y="325975"/>
                      <a:pt x="245096" y="322124"/>
                    </a:cubicBezTo>
                    <a:lnTo>
                      <a:pt x="245096" y="280108"/>
                    </a:lnTo>
                    <a:cubicBezTo>
                      <a:pt x="245096" y="276256"/>
                      <a:pt x="248248" y="273105"/>
                      <a:pt x="252100" y="273105"/>
                    </a:cubicBezTo>
                    <a:close/>
                    <a:moveTo>
                      <a:pt x="126048" y="252096"/>
                    </a:moveTo>
                    <a:lnTo>
                      <a:pt x="126048" y="280107"/>
                    </a:lnTo>
                    <a:lnTo>
                      <a:pt x="154060" y="280107"/>
                    </a:lnTo>
                    <a:lnTo>
                      <a:pt x="154060" y="252096"/>
                    </a:lnTo>
                    <a:close/>
                    <a:moveTo>
                      <a:pt x="119048" y="238091"/>
                    </a:moveTo>
                    <a:lnTo>
                      <a:pt x="161064" y="238091"/>
                    </a:lnTo>
                    <a:cubicBezTo>
                      <a:pt x="164914" y="238091"/>
                      <a:pt x="168066" y="241242"/>
                      <a:pt x="168066" y="245094"/>
                    </a:cubicBezTo>
                    <a:lnTo>
                      <a:pt x="168066" y="287110"/>
                    </a:lnTo>
                    <a:cubicBezTo>
                      <a:pt x="168066" y="290961"/>
                      <a:pt x="164914" y="294113"/>
                      <a:pt x="161064" y="294113"/>
                    </a:cubicBezTo>
                    <a:lnTo>
                      <a:pt x="119048" y="294113"/>
                    </a:lnTo>
                    <a:cubicBezTo>
                      <a:pt x="115196" y="294113"/>
                      <a:pt x="112044" y="290961"/>
                      <a:pt x="112044" y="287110"/>
                    </a:cubicBezTo>
                    <a:lnTo>
                      <a:pt x="112044" y="245094"/>
                    </a:lnTo>
                    <a:cubicBezTo>
                      <a:pt x="112044" y="241242"/>
                      <a:pt x="115196" y="238091"/>
                      <a:pt x="119048" y="238091"/>
                    </a:cubicBezTo>
                    <a:close/>
                    <a:moveTo>
                      <a:pt x="231090" y="210080"/>
                    </a:moveTo>
                    <a:lnTo>
                      <a:pt x="231090" y="238091"/>
                    </a:lnTo>
                    <a:lnTo>
                      <a:pt x="259100" y="238091"/>
                    </a:lnTo>
                    <a:lnTo>
                      <a:pt x="259100" y="210080"/>
                    </a:lnTo>
                    <a:close/>
                    <a:moveTo>
                      <a:pt x="224088" y="196075"/>
                    </a:moveTo>
                    <a:lnTo>
                      <a:pt x="266104" y="196075"/>
                    </a:lnTo>
                    <a:cubicBezTo>
                      <a:pt x="269956" y="196075"/>
                      <a:pt x="273108" y="199226"/>
                      <a:pt x="273108" y="203078"/>
                    </a:cubicBezTo>
                    <a:lnTo>
                      <a:pt x="273108" y="245094"/>
                    </a:lnTo>
                    <a:cubicBezTo>
                      <a:pt x="273108" y="248945"/>
                      <a:pt x="269956" y="252097"/>
                      <a:pt x="266104" y="252097"/>
                    </a:cubicBezTo>
                    <a:lnTo>
                      <a:pt x="224088" y="252097"/>
                    </a:lnTo>
                    <a:cubicBezTo>
                      <a:pt x="220236" y="252097"/>
                      <a:pt x="217084" y="248945"/>
                      <a:pt x="217084" y="245094"/>
                    </a:cubicBezTo>
                    <a:lnTo>
                      <a:pt x="217084" y="203078"/>
                    </a:lnTo>
                    <a:cubicBezTo>
                      <a:pt x="217084" y="199226"/>
                      <a:pt x="220236" y="196075"/>
                      <a:pt x="224088" y="196075"/>
                    </a:cubicBezTo>
                    <a:close/>
                    <a:moveTo>
                      <a:pt x="63024" y="189072"/>
                    </a:moveTo>
                    <a:lnTo>
                      <a:pt x="63024" y="217083"/>
                    </a:lnTo>
                    <a:lnTo>
                      <a:pt x="91036" y="217083"/>
                    </a:lnTo>
                    <a:lnTo>
                      <a:pt x="91036" y="189072"/>
                    </a:lnTo>
                    <a:close/>
                    <a:moveTo>
                      <a:pt x="56024" y="175067"/>
                    </a:moveTo>
                    <a:lnTo>
                      <a:pt x="98040" y="175067"/>
                    </a:lnTo>
                    <a:cubicBezTo>
                      <a:pt x="101890" y="175067"/>
                      <a:pt x="105042" y="178218"/>
                      <a:pt x="105042" y="182070"/>
                    </a:cubicBezTo>
                    <a:lnTo>
                      <a:pt x="105042" y="224086"/>
                    </a:lnTo>
                    <a:cubicBezTo>
                      <a:pt x="105042" y="227937"/>
                      <a:pt x="101890" y="231089"/>
                      <a:pt x="98040" y="231089"/>
                    </a:cubicBezTo>
                    <a:lnTo>
                      <a:pt x="56024" y="231089"/>
                    </a:lnTo>
                    <a:cubicBezTo>
                      <a:pt x="52172" y="231089"/>
                      <a:pt x="49020" y="227937"/>
                      <a:pt x="49020" y="224086"/>
                    </a:cubicBezTo>
                    <a:lnTo>
                      <a:pt x="49020" y="182070"/>
                    </a:lnTo>
                    <a:cubicBezTo>
                      <a:pt x="49020" y="178218"/>
                      <a:pt x="52172" y="175067"/>
                      <a:pt x="56024" y="175067"/>
                    </a:cubicBezTo>
                    <a:close/>
                    <a:moveTo>
                      <a:pt x="322124" y="175066"/>
                    </a:moveTo>
                    <a:lnTo>
                      <a:pt x="322124" y="203077"/>
                    </a:lnTo>
                    <a:lnTo>
                      <a:pt x="350136" y="203077"/>
                    </a:lnTo>
                    <a:lnTo>
                      <a:pt x="350136" y="175066"/>
                    </a:lnTo>
                    <a:close/>
                    <a:moveTo>
                      <a:pt x="154060" y="175066"/>
                    </a:moveTo>
                    <a:lnTo>
                      <a:pt x="154060" y="203077"/>
                    </a:lnTo>
                    <a:lnTo>
                      <a:pt x="182072" y="203077"/>
                    </a:lnTo>
                    <a:lnTo>
                      <a:pt x="182072" y="175066"/>
                    </a:lnTo>
                    <a:close/>
                    <a:moveTo>
                      <a:pt x="315124" y="161061"/>
                    </a:moveTo>
                    <a:lnTo>
                      <a:pt x="357140" y="161061"/>
                    </a:lnTo>
                    <a:cubicBezTo>
                      <a:pt x="360990" y="161061"/>
                      <a:pt x="364142" y="164212"/>
                      <a:pt x="364142" y="168064"/>
                    </a:cubicBezTo>
                    <a:lnTo>
                      <a:pt x="364142" y="210080"/>
                    </a:lnTo>
                    <a:cubicBezTo>
                      <a:pt x="364142" y="213931"/>
                      <a:pt x="360990" y="217083"/>
                      <a:pt x="357140" y="217083"/>
                    </a:cubicBezTo>
                    <a:lnTo>
                      <a:pt x="315124" y="217083"/>
                    </a:lnTo>
                    <a:cubicBezTo>
                      <a:pt x="311272" y="217083"/>
                      <a:pt x="308120" y="213931"/>
                      <a:pt x="308120" y="210080"/>
                    </a:cubicBezTo>
                    <a:lnTo>
                      <a:pt x="308120" y="168064"/>
                    </a:lnTo>
                    <a:cubicBezTo>
                      <a:pt x="308120" y="164212"/>
                      <a:pt x="311272" y="161061"/>
                      <a:pt x="315124" y="161061"/>
                    </a:cubicBezTo>
                    <a:close/>
                    <a:moveTo>
                      <a:pt x="147058" y="161061"/>
                    </a:moveTo>
                    <a:lnTo>
                      <a:pt x="189074" y="161061"/>
                    </a:lnTo>
                    <a:cubicBezTo>
                      <a:pt x="192924" y="161061"/>
                      <a:pt x="196076" y="164212"/>
                      <a:pt x="196076" y="168064"/>
                    </a:cubicBezTo>
                    <a:lnTo>
                      <a:pt x="196076" y="210080"/>
                    </a:lnTo>
                    <a:cubicBezTo>
                      <a:pt x="196076" y="213931"/>
                      <a:pt x="192924" y="217083"/>
                      <a:pt x="189074" y="217083"/>
                    </a:cubicBezTo>
                    <a:lnTo>
                      <a:pt x="147058" y="217083"/>
                    </a:lnTo>
                    <a:cubicBezTo>
                      <a:pt x="143206" y="217083"/>
                      <a:pt x="140056" y="213931"/>
                      <a:pt x="140056" y="210080"/>
                    </a:cubicBezTo>
                    <a:lnTo>
                      <a:pt x="140056" y="168064"/>
                    </a:lnTo>
                    <a:cubicBezTo>
                      <a:pt x="140056" y="164212"/>
                      <a:pt x="143206" y="161061"/>
                      <a:pt x="147058" y="161061"/>
                    </a:cubicBezTo>
                    <a:close/>
                    <a:moveTo>
                      <a:pt x="224088" y="112042"/>
                    </a:moveTo>
                    <a:lnTo>
                      <a:pt x="224088" y="140053"/>
                    </a:lnTo>
                    <a:lnTo>
                      <a:pt x="252098" y="140053"/>
                    </a:lnTo>
                    <a:lnTo>
                      <a:pt x="252098" y="112042"/>
                    </a:lnTo>
                    <a:close/>
                    <a:moveTo>
                      <a:pt x="217084" y="98037"/>
                    </a:moveTo>
                    <a:lnTo>
                      <a:pt x="259100" y="98037"/>
                    </a:lnTo>
                    <a:cubicBezTo>
                      <a:pt x="262952" y="98037"/>
                      <a:pt x="266104" y="101188"/>
                      <a:pt x="266104" y="105040"/>
                    </a:cubicBezTo>
                    <a:lnTo>
                      <a:pt x="266104" y="147056"/>
                    </a:lnTo>
                    <a:cubicBezTo>
                      <a:pt x="266104" y="150907"/>
                      <a:pt x="262952" y="154059"/>
                      <a:pt x="259100" y="154059"/>
                    </a:cubicBezTo>
                    <a:lnTo>
                      <a:pt x="217084" y="154059"/>
                    </a:lnTo>
                    <a:cubicBezTo>
                      <a:pt x="213232" y="154059"/>
                      <a:pt x="210082" y="150907"/>
                      <a:pt x="210082" y="147056"/>
                    </a:cubicBezTo>
                    <a:lnTo>
                      <a:pt x="210082" y="105040"/>
                    </a:lnTo>
                    <a:cubicBezTo>
                      <a:pt x="210082" y="101188"/>
                      <a:pt x="213232" y="98037"/>
                      <a:pt x="217084" y="98037"/>
                    </a:cubicBezTo>
                    <a:close/>
                    <a:moveTo>
                      <a:pt x="126048" y="77029"/>
                    </a:moveTo>
                    <a:lnTo>
                      <a:pt x="126048" y="105040"/>
                    </a:lnTo>
                    <a:lnTo>
                      <a:pt x="154060" y="105040"/>
                    </a:lnTo>
                    <a:lnTo>
                      <a:pt x="154060" y="77029"/>
                    </a:lnTo>
                    <a:close/>
                    <a:moveTo>
                      <a:pt x="119048" y="63024"/>
                    </a:moveTo>
                    <a:lnTo>
                      <a:pt x="161064" y="63024"/>
                    </a:lnTo>
                    <a:cubicBezTo>
                      <a:pt x="164914" y="63024"/>
                      <a:pt x="168066" y="66175"/>
                      <a:pt x="168066" y="70027"/>
                    </a:cubicBezTo>
                    <a:lnTo>
                      <a:pt x="168066" y="112043"/>
                    </a:lnTo>
                    <a:cubicBezTo>
                      <a:pt x="168066" y="115894"/>
                      <a:pt x="164914" y="119046"/>
                      <a:pt x="161064" y="119046"/>
                    </a:cubicBezTo>
                    <a:lnTo>
                      <a:pt x="119048" y="119046"/>
                    </a:lnTo>
                    <a:cubicBezTo>
                      <a:pt x="115196" y="119046"/>
                      <a:pt x="112044" y="115894"/>
                      <a:pt x="112044" y="112043"/>
                    </a:cubicBezTo>
                    <a:lnTo>
                      <a:pt x="112044" y="70027"/>
                    </a:lnTo>
                    <a:cubicBezTo>
                      <a:pt x="112044" y="66175"/>
                      <a:pt x="115196" y="63024"/>
                      <a:pt x="119048" y="63024"/>
                    </a:cubicBezTo>
                    <a:close/>
                    <a:moveTo>
                      <a:pt x="280108" y="56021"/>
                    </a:moveTo>
                    <a:lnTo>
                      <a:pt x="280108" y="84032"/>
                    </a:lnTo>
                    <a:lnTo>
                      <a:pt x="308120" y="84032"/>
                    </a:lnTo>
                    <a:lnTo>
                      <a:pt x="308120" y="56021"/>
                    </a:lnTo>
                    <a:close/>
                    <a:moveTo>
                      <a:pt x="273108" y="42016"/>
                    </a:moveTo>
                    <a:lnTo>
                      <a:pt x="315124" y="42016"/>
                    </a:lnTo>
                    <a:cubicBezTo>
                      <a:pt x="318974" y="42016"/>
                      <a:pt x="322126" y="45167"/>
                      <a:pt x="322126" y="49019"/>
                    </a:cubicBezTo>
                    <a:lnTo>
                      <a:pt x="322126" y="91035"/>
                    </a:lnTo>
                    <a:cubicBezTo>
                      <a:pt x="322126" y="94886"/>
                      <a:pt x="318974" y="98038"/>
                      <a:pt x="315124" y="98038"/>
                    </a:cubicBezTo>
                    <a:lnTo>
                      <a:pt x="273108" y="98038"/>
                    </a:lnTo>
                    <a:cubicBezTo>
                      <a:pt x="269256" y="98038"/>
                      <a:pt x="266104" y="94886"/>
                      <a:pt x="266104" y="91035"/>
                    </a:cubicBezTo>
                    <a:lnTo>
                      <a:pt x="266104" y="49019"/>
                    </a:lnTo>
                    <a:cubicBezTo>
                      <a:pt x="266104" y="45167"/>
                      <a:pt x="269256" y="42016"/>
                      <a:pt x="273108" y="42016"/>
                    </a:cubicBezTo>
                    <a:close/>
                    <a:moveTo>
                      <a:pt x="14006" y="28010"/>
                    </a:moveTo>
                    <a:lnTo>
                      <a:pt x="14006" y="56021"/>
                    </a:lnTo>
                    <a:lnTo>
                      <a:pt x="42016" y="56021"/>
                    </a:lnTo>
                    <a:lnTo>
                      <a:pt x="42016" y="28010"/>
                    </a:lnTo>
                    <a:close/>
                    <a:moveTo>
                      <a:pt x="364140" y="14005"/>
                    </a:moveTo>
                    <a:lnTo>
                      <a:pt x="364140" y="42016"/>
                    </a:lnTo>
                    <a:lnTo>
                      <a:pt x="392152" y="42016"/>
                    </a:lnTo>
                    <a:lnTo>
                      <a:pt x="392152" y="14005"/>
                    </a:lnTo>
                    <a:close/>
                    <a:moveTo>
                      <a:pt x="7004" y="14005"/>
                    </a:moveTo>
                    <a:lnTo>
                      <a:pt x="49020" y="14005"/>
                    </a:lnTo>
                    <a:cubicBezTo>
                      <a:pt x="52872" y="14005"/>
                      <a:pt x="56024" y="17156"/>
                      <a:pt x="56024" y="21008"/>
                    </a:cubicBezTo>
                    <a:lnTo>
                      <a:pt x="56024" y="63024"/>
                    </a:lnTo>
                    <a:cubicBezTo>
                      <a:pt x="56024" y="66875"/>
                      <a:pt x="52872" y="70027"/>
                      <a:pt x="49020" y="70027"/>
                    </a:cubicBezTo>
                    <a:lnTo>
                      <a:pt x="7004" y="70027"/>
                    </a:lnTo>
                    <a:cubicBezTo>
                      <a:pt x="3152" y="70027"/>
                      <a:pt x="0" y="66875"/>
                      <a:pt x="0" y="63024"/>
                    </a:cubicBezTo>
                    <a:lnTo>
                      <a:pt x="0" y="21008"/>
                    </a:lnTo>
                    <a:cubicBezTo>
                      <a:pt x="0" y="17156"/>
                      <a:pt x="3152" y="14005"/>
                      <a:pt x="7004" y="14005"/>
                    </a:cubicBezTo>
                    <a:close/>
                    <a:moveTo>
                      <a:pt x="357140" y="0"/>
                    </a:moveTo>
                    <a:lnTo>
                      <a:pt x="399156" y="0"/>
                    </a:lnTo>
                    <a:cubicBezTo>
                      <a:pt x="403006" y="0"/>
                      <a:pt x="406158" y="3151"/>
                      <a:pt x="406158" y="7003"/>
                    </a:cubicBezTo>
                    <a:lnTo>
                      <a:pt x="406158" y="49019"/>
                    </a:lnTo>
                    <a:cubicBezTo>
                      <a:pt x="406158" y="52870"/>
                      <a:pt x="403006" y="56022"/>
                      <a:pt x="399156" y="56022"/>
                    </a:cubicBezTo>
                    <a:lnTo>
                      <a:pt x="357140" y="56022"/>
                    </a:lnTo>
                    <a:cubicBezTo>
                      <a:pt x="353288" y="56022"/>
                      <a:pt x="350136" y="52870"/>
                      <a:pt x="350136" y="49019"/>
                    </a:cubicBezTo>
                    <a:lnTo>
                      <a:pt x="350136" y="7003"/>
                    </a:lnTo>
                    <a:cubicBezTo>
                      <a:pt x="350136" y="3151"/>
                      <a:pt x="353288" y="0"/>
                      <a:pt x="35714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84" name="Google Shape;384;p10"/>
            <p:cNvSpPr txBox="1"/>
            <p:nvPr/>
          </p:nvSpPr>
          <p:spPr>
            <a:xfrm>
              <a:off x="1335142" y="2732345"/>
              <a:ext cx="1018538" cy="3693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Play"/>
                <a:buNone/>
              </a:pPr>
              <a:r>
                <a:rPr i="0" lang="en-US" sz="1100" u="none" cap="none" strike="noStrike">
                  <a:solidFill>
                    <a:srgbClr val="FFFFFF"/>
                  </a:solidFill>
                  <a:latin typeface="Play"/>
                  <a:ea typeface="Play"/>
                  <a:cs typeface="Play"/>
                  <a:sym typeface="Play"/>
                </a:rPr>
                <a:t>DATA</a:t>
              </a:r>
              <a:endParaRPr i="0" sz="1100" u="none" cap="none" strike="noStrike">
                <a:solidFill>
                  <a:srgbClr val="FFFFFF"/>
                </a:solidFill>
                <a:latin typeface="Play"/>
                <a:ea typeface="Play"/>
                <a:cs typeface="Play"/>
                <a:sym typeface="Play"/>
              </a:endParaRPr>
            </a:p>
          </p:txBody>
        </p:sp>
      </p:grpSp>
      <p:grpSp>
        <p:nvGrpSpPr>
          <p:cNvPr id="385" name="Google Shape;385;p10"/>
          <p:cNvGrpSpPr/>
          <p:nvPr/>
        </p:nvGrpSpPr>
        <p:grpSpPr>
          <a:xfrm>
            <a:off x="9046843" y="2356036"/>
            <a:ext cx="1283660" cy="1054100"/>
            <a:chOff x="9496746" y="1929066"/>
            <a:chExt cx="1526854" cy="1253804"/>
          </a:xfrm>
        </p:grpSpPr>
        <p:grpSp>
          <p:nvGrpSpPr>
            <p:cNvPr id="386" name="Google Shape;386;p10"/>
            <p:cNvGrpSpPr/>
            <p:nvPr/>
          </p:nvGrpSpPr>
          <p:grpSpPr>
            <a:xfrm>
              <a:off x="9633271" y="1929066"/>
              <a:ext cx="1253804" cy="1253804"/>
              <a:chOff x="4070006" y="4373466"/>
              <a:chExt cx="1067214" cy="1067214"/>
            </a:xfrm>
          </p:grpSpPr>
          <p:pic>
            <p:nvPicPr>
              <p:cNvPr descr="A rainbow colored background&#10;&#10;Description automatically generated" id="387" name="Google Shape;387;p10"/>
              <p:cNvPicPr preferRelativeResize="0"/>
              <p:nvPr/>
            </p:nvPicPr>
            <p:blipFill rotWithShape="1">
              <a:blip r:embed="rId4">
                <a:alphaModFix/>
              </a:blip>
              <a:srcRect b="17360" l="55804" r="15857" t="34266"/>
              <a:stretch/>
            </p:blipFill>
            <p:spPr>
              <a:xfrm>
                <a:off x="4070006" y="4373466"/>
                <a:ext cx="1067214" cy="1067214"/>
              </a:xfrm>
              <a:prstGeom prst="ellipse">
                <a:avLst/>
              </a:prstGeom>
              <a:solidFill>
                <a:schemeClr val="dk1"/>
              </a:solidFill>
              <a:ln>
                <a:noFill/>
              </a:ln>
            </p:spPr>
          </p:pic>
          <p:sp>
            <p:nvSpPr>
              <p:cNvPr id="388" name="Google Shape;388;p10"/>
              <p:cNvSpPr/>
              <p:nvPr/>
            </p:nvSpPr>
            <p:spPr>
              <a:xfrm>
                <a:off x="4395442" y="4552967"/>
                <a:ext cx="416342" cy="416343"/>
              </a:xfrm>
              <a:custGeom>
                <a:rect b="b" l="l" r="r" t="t"/>
                <a:pathLst>
                  <a:path extrusionOk="0" h="638082" w="638080">
                    <a:moveTo>
                      <a:pt x="184504" y="176818"/>
                    </a:moveTo>
                    <a:cubicBezTo>
                      <a:pt x="180276" y="176818"/>
                      <a:pt x="176816" y="180278"/>
                      <a:pt x="176816" y="184506"/>
                    </a:cubicBezTo>
                    <a:lnTo>
                      <a:pt x="176816" y="453577"/>
                    </a:lnTo>
                    <a:cubicBezTo>
                      <a:pt x="176816" y="457805"/>
                      <a:pt x="180276" y="461265"/>
                      <a:pt x="184504" y="461265"/>
                    </a:cubicBezTo>
                    <a:lnTo>
                      <a:pt x="453576" y="461265"/>
                    </a:lnTo>
                    <a:cubicBezTo>
                      <a:pt x="457804" y="461265"/>
                      <a:pt x="461264" y="457805"/>
                      <a:pt x="461264" y="453577"/>
                    </a:cubicBezTo>
                    <a:lnTo>
                      <a:pt x="461264" y="184506"/>
                    </a:lnTo>
                    <a:cubicBezTo>
                      <a:pt x="461264" y="180278"/>
                      <a:pt x="457804" y="176818"/>
                      <a:pt x="453576" y="176818"/>
                    </a:cubicBezTo>
                    <a:close/>
                    <a:moveTo>
                      <a:pt x="184504" y="161443"/>
                    </a:moveTo>
                    <a:lnTo>
                      <a:pt x="453576" y="161443"/>
                    </a:lnTo>
                    <a:cubicBezTo>
                      <a:pt x="466260" y="161443"/>
                      <a:pt x="476638" y="171821"/>
                      <a:pt x="476638" y="184506"/>
                    </a:cubicBezTo>
                    <a:lnTo>
                      <a:pt x="476638" y="453577"/>
                    </a:lnTo>
                    <a:cubicBezTo>
                      <a:pt x="476638" y="466262"/>
                      <a:pt x="466260" y="476640"/>
                      <a:pt x="453576" y="476640"/>
                    </a:cubicBezTo>
                    <a:lnTo>
                      <a:pt x="184504" y="476640"/>
                    </a:lnTo>
                    <a:cubicBezTo>
                      <a:pt x="171820" y="476640"/>
                      <a:pt x="161440" y="466262"/>
                      <a:pt x="161440" y="453577"/>
                    </a:cubicBezTo>
                    <a:lnTo>
                      <a:pt x="161440" y="184506"/>
                    </a:lnTo>
                    <a:cubicBezTo>
                      <a:pt x="161440" y="171821"/>
                      <a:pt x="171820" y="161443"/>
                      <a:pt x="184504" y="161443"/>
                    </a:cubicBezTo>
                    <a:close/>
                    <a:moveTo>
                      <a:pt x="86870" y="84488"/>
                    </a:moveTo>
                    <a:cubicBezTo>
                      <a:pt x="85564" y="84488"/>
                      <a:pt x="84564" y="85564"/>
                      <a:pt x="84564" y="86795"/>
                    </a:cubicBezTo>
                    <a:lnTo>
                      <a:pt x="84564" y="551210"/>
                    </a:lnTo>
                    <a:cubicBezTo>
                      <a:pt x="84564" y="552517"/>
                      <a:pt x="85640" y="553517"/>
                      <a:pt x="86870" y="553517"/>
                    </a:cubicBezTo>
                    <a:lnTo>
                      <a:pt x="551210" y="553517"/>
                    </a:lnTo>
                    <a:cubicBezTo>
                      <a:pt x="552516" y="553517"/>
                      <a:pt x="553516" y="552441"/>
                      <a:pt x="553516" y="551210"/>
                    </a:cubicBezTo>
                    <a:lnTo>
                      <a:pt x="553516" y="86795"/>
                    </a:lnTo>
                    <a:cubicBezTo>
                      <a:pt x="553516" y="85488"/>
                      <a:pt x="552440" y="84488"/>
                      <a:pt x="551210" y="84488"/>
                    </a:cubicBezTo>
                    <a:close/>
                    <a:moveTo>
                      <a:pt x="107628" y="0"/>
                    </a:moveTo>
                    <a:lnTo>
                      <a:pt x="123004" y="0"/>
                    </a:lnTo>
                    <a:lnTo>
                      <a:pt x="123004" y="69190"/>
                    </a:lnTo>
                    <a:lnTo>
                      <a:pt x="207568" y="69190"/>
                    </a:lnTo>
                    <a:lnTo>
                      <a:pt x="207568" y="0"/>
                    </a:lnTo>
                    <a:lnTo>
                      <a:pt x="222944" y="0"/>
                    </a:lnTo>
                    <a:lnTo>
                      <a:pt x="222944" y="69190"/>
                    </a:lnTo>
                    <a:lnTo>
                      <a:pt x="307508" y="69190"/>
                    </a:lnTo>
                    <a:lnTo>
                      <a:pt x="307508" y="0"/>
                    </a:lnTo>
                    <a:lnTo>
                      <a:pt x="322884" y="0"/>
                    </a:lnTo>
                    <a:lnTo>
                      <a:pt x="322884" y="69190"/>
                    </a:lnTo>
                    <a:lnTo>
                      <a:pt x="407448" y="69190"/>
                    </a:lnTo>
                    <a:lnTo>
                      <a:pt x="407448" y="0"/>
                    </a:lnTo>
                    <a:lnTo>
                      <a:pt x="422824" y="0"/>
                    </a:lnTo>
                    <a:lnTo>
                      <a:pt x="422824" y="69190"/>
                    </a:lnTo>
                    <a:lnTo>
                      <a:pt x="507388" y="69190"/>
                    </a:lnTo>
                    <a:lnTo>
                      <a:pt x="507388" y="0"/>
                    </a:lnTo>
                    <a:lnTo>
                      <a:pt x="522764" y="0"/>
                    </a:lnTo>
                    <a:lnTo>
                      <a:pt x="522764" y="69190"/>
                    </a:lnTo>
                    <a:lnTo>
                      <a:pt x="551210" y="69190"/>
                    </a:lnTo>
                    <a:cubicBezTo>
                      <a:pt x="560972" y="69190"/>
                      <a:pt x="568892" y="77108"/>
                      <a:pt x="568892" y="86871"/>
                    </a:cubicBezTo>
                    <a:lnTo>
                      <a:pt x="568892" y="115316"/>
                    </a:lnTo>
                    <a:lnTo>
                      <a:pt x="638080" y="115316"/>
                    </a:lnTo>
                    <a:lnTo>
                      <a:pt x="638080" y="130691"/>
                    </a:lnTo>
                    <a:lnTo>
                      <a:pt x="568892" y="130691"/>
                    </a:lnTo>
                    <a:lnTo>
                      <a:pt x="568892" y="215257"/>
                    </a:lnTo>
                    <a:lnTo>
                      <a:pt x="638080" y="215257"/>
                    </a:lnTo>
                    <a:lnTo>
                      <a:pt x="638080" y="230632"/>
                    </a:lnTo>
                    <a:lnTo>
                      <a:pt x="568892" y="230632"/>
                    </a:lnTo>
                    <a:lnTo>
                      <a:pt x="568892" y="315197"/>
                    </a:lnTo>
                    <a:lnTo>
                      <a:pt x="638080" y="315197"/>
                    </a:lnTo>
                    <a:lnTo>
                      <a:pt x="638080" y="330573"/>
                    </a:lnTo>
                    <a:lnTo>
                      <a:pt x="568892" y="330573"/>
                    </a:lnTo>
                    <a:lnTo>
                      <a:pt x="568892" y="415138"/>
                    </a:lnTo>
                    <a:lnTo>
                      <a:pt x="638080" y="415138"/>
                    </a:lnTo>
                    <a:lnTo>
                      <a:pt x="638080" y="430513"/>
                    </a:lnTo>
                    <a:lnTo>
                      <a:pt x="568892" y="430513"/>
                    </a:lnTo>
                    <a:lnTo>
                      <a:pt x="568892" y="515078"/>
                    </a:lnTo>
                    <a:lnTo>
                      <a:pt x="638080" y="515078"/>
                    </a:lnTo>
                    <a:lnTo>
                      <a:pt x="638080" y="530454"/>
                    </a:lnTo>
                    <a:lnTo>
                      <a:pt x="568892" y="530454"/>
                    </a:lnTo>
                    <a:lnTo>
                      <a:pt x="568892" y="551210"/>
                    </a:lnTo>
                    <a:cubicBezTo>
                      <a:pt x="568892" y="560974"/>
                      <a:pt x="560972" y="568892"/>
                      <a:pt x="551210" y="568892"/>
                    </a:cubicBezTo>
                    <a:lnTo>
                      <a:pt x="522764" y="568892"/>
                    </a:lnTo>
                    <a:lnTo>
                      <a:pt x="522764" y="638082"/>
                    </a:lnTo>
                    <a:lnTo>
                      <a:pt x="507388" y="638082"/>
                    </a:lnTo>
                    <a:lnTo>
                      <a:pt x="507388" y="568892"/>
                    </a:lnTo>
                    <a:lnTo>
                      <a:pt x="422824" y="568892"/>
                    </a:lnTo>
                    <a:lnTo>
                      <a:pt x="422824" y="638082"/>
                    </a:lnTo>
                    <a:lnTo>
                      <a:pt x="407448" y="638082"/>
                    </a:lnTo>
                    <a:lnTo>
                      <a:pt x="407448" y="568892"/>
                    </a:lnTo>
                    <a:lnTo>
                      <a:pt x="322884" y="568892"/>
                    </a:lnTo>
                    <a:lnTo>
                      <a:pt x="322884" y="638082"/>
                    </a:lnTo>
                    <a:lnTo>
                      <a:pt x="307508" y="638082"/>
                    </a:lnTo>
                    <a:lnTo>
                      <a:pt x="307508" y="568892"/>
                    </a:lnTo>
                    <a:lnTo>
                      <a:pt x="222944" y="568892"/>
                    </a:lnTo>
                    <a:lnTo>
                      <a:pt x="222944" y="638082"/>
                    </a:lnTo>
                    <a:lnTo>
                      <a:pt x="207568" y="638082"/>
                    </a:lnTo>
                    <a:lnTo>
                      <a:pt x="207568" y="568892"/>
                    </a:lnTo>
                    <a:lnTo>
                      <a:pt x="123004" y="568892"/>
                    </a:lnTo>
                    <a:lnTo>
                      <a:pt x="123004" y="638082"/>
                    </a:lnTo>
                    <a:lnTo>
                      <a:pt x="107628" y="638082"/>
                    </a:lnTo>
                    <a:lnTo>
                      <a:pt x="107628" y="568892"/>
                    </a:lnTo>
                    <a:lnTo>
                      <a:pt x="86870" y="568892"/>
                    </a:lnTo>
                    <a:cubicBezTo>
                      <a:pt x="77108" y="568892"/>
                      <a:pt x="69188" y="560974"/>
                      <a:pt x="69188" y="551210"/>
                    </a:cubicBezTo>
                    <a:lnTo>
                      <a:pt x="69188" y="530454"/>
                    </a:lnTo>
                    <a:lnTo>
                      <a:pt x="0" y="530454"/>
                    </a:lnTo>
                    <a:lnTo>
                      <a:pt x="0" y="515078"/>
                    </a:lnTo>
                    <a:lnTo>
                      <a:pt x="69188" y="515078"/>
                    </a:lnTo>
                    <a:lnTo>
                      <a:pt x="69188" y="430513"/>
                    </a:lnTo>
                    <a:lnTo>
                      <a:pt x="0" y="430513"/>
                    </a:lnTo>
                    <a:lnTo>
                      <a:pt x="0" y="415138"/>
                    </a:lnTo>
                    <a:lnTo>
                      <a:pt x="69188" y="415138"/>
                    </a:lnTo>
                    <a:lnTo>
                      <a:pt x="69188" y="330573"/>
                    </a:lnTo>
                    <a:lnTo>
                      <a:pt x="0" y="330573"/>
                    </a:lnTo>
                    <a:lnTo>
                      <a:pt x="0" y="315197"/>
                    </a:lnTo>
                    <a:lnTo>
                      <a:pt x="69188" y="315197"/>
                    </a:lnTo>
                    <a:lnTo>
                      <a:pt x="69188" y="230632"/>
                    </a:lnTo>
                    <a:lnTo>
                      <a:pt x="0" y="230632"/>
                    </a:lnTo>
                    <a:lnTo>
                      <a:pt x="0" y="215257"/>
                    </a:lnTo>
                    <a:lnTo>
                      <a:pt x="69188" y="215257"/>
                    </a:lnTo>
                    <a:lnTo>
                      <a:pt x="69188" y="130691"/>
                    </a:lnTo>
                    <a:lnTo>
                      <a:pt x="0" y="130691"/>
                    </a:lnTo>
                    <a:lnTo>
                      <a:pt x="0" y="115316"/>
                    </a:lnTo>
                    <a:lnTo>
                      <a:pt x="69188" y="115316"/>
                    </a:lnTo>
                    <a:lnTo>
                      <a:pt x="69188" y="86871"/>
                    </a:lnTo>
                    <a:cubicBezTo>
                      <a:pt x="69188" y="77108"/>
                      <a:pt x="77108" y="69190"/>
                      <a:pt x="86870" y="69190"/>
                    </a:cubicBezTo>
                    <a:lnTo>
                      <a:pt x="107628" y="6919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89" name="Google Shape;389;p10"/>
            <p:cNvSpPr txBox="1"/>
            <p:nvPr/>
          </p:nvSpPr>
          <p:spPr>
            <a:xfrm>
              <a:off x="9496746" y="2722820"/>
              <a:ext cx="1526854" cy="3693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Play"/>
                <a:buNone/>
              </a:pPr>
              <a:r>
                <a:rPr lang="en-US" sz="1100">
                  <a:solidFill>
                    <a:srgbClr val="FFFFFF"/>
                  </a:solidFill>
                  <a:latin typeface="Play"/>
                  <a:ea typeface="Play"/>
                  <a:cs typeface="Play"/>
                  <a:sym typeface="Play"/>
                </a:rPr>
                <a:t>COMPUTE</a:t>
              </a:r>
              <a:endParaRPr sz="1200">
                <a:solidFill>
                  <a:srgbClr val="FFFFFF"/>
                </a:solidFill>
                <a:latin typeface="Play"/>
                <a:ea typeface="Play"/>
                <a:cs typeface="Play"/>
                <a:sym typeface="Play"/>
              </a:endParaRPr>
            </a:p>
          </p:txBody>
        </p:sp>
      </p:grpSp>
      <p:grpSp>
        <p:nvGrpSpPr>
          <p:cNvPr id="390" name="Google Shape;390;p10"/>
          <p:cNvGrpSpPr/>
          <p:nvPr/>
        </p:nvGrpSpPr>
        <p:grpSpPr>
          <a:xfrm>
            <a:off x="4253771" y="2356036"/>
            <a:ext cx="1054100" cy="1054100"/>
            <a:chOff x="5469098" y="1929066"/>
            <a:chExt cx="1253804" cy="1253804"/>
          </a:xfrm>
        </p:grpSpPr>
        <p:grpSp>
          <p:nvGrpSpPr>
            <p:cNvPr id="391" name="Google Shape;391;p10"/>
            <p:cNvGrpSpPr/>
            <p:nvPr/>
          </p:nvGrpSpPr>
          <p:grpSpPr>
            <a:xfrm>
              <a:off x="5469098" y="1929066"/>
              <a:ext cx="1253804" cy="1253804"/>
              <a:chOff x="7024219" y="4382116"/>
              <a:chExt cx="1067214" cy="1067214"/>
            </a:xfrm>
          </p:grpSpPr>
          <p:pic>
            <p:nvPicPr>
              <p:cNvPr descr="A rainbow colored background&#10;&#10;Description automatically generated" id="392" name="Google Shape;392;p10"/>
              <p:cNvPicPr preferRelativeResize="0"/>
              <p:nvPr/>
            </p:nvPicPr>
            <p:blipFill rotWithShape="1">
              <a:blip r:embed="rId4">
                <a:alphaModFix/>
              </a:blip>
              <a:srcRect b="20030" l="31214" r="50816" t="49291"/>
              <a:stretch/>
            </p:blipFill>
            <p:spPr>
              <a:xfrm rot="5400000">
                <a:off x="7024219" y="4382116"/>
                <a:ext cx="1067214" cy="1067214"/>
              </a:xfrm>
              <a:prstGeom prst="ellipse">
                <a:avLst/>
              </a:prstGeom>
              <a:noFill/>
              <a:ln>
                <a:noFill/>
              </a:ln>
            </p:spPr>
          </p:pic>
          <p:sp>
            <p:nvSpPr>
              <p:cNvPr id="393" name="Google Shape;393;p10"/>
              <p:cNvSpPr/>
              <p:nvPr/>
            </p:nvSpPr>
            <p:spPr>
              <a:xfrm>
                <a:off x="7305974" y="4597704"/>
                <a:ext cx="553213" cy="357838"/>
              </a:xfrm>
              <a:custGeom>
                <a:rect b="b" l="l" r="r" t="t"/>
                <a:pathLst>
                  <a:path extrusionOk="0" h="357838" w="553213">
                    <a:moveTo>
                      <a:pt x="0" y="343832"/>
                    </a:moveTo>
                    <a:lnTo>
                      <a:pt x="14005" y="343832"/>
                    </a:lnTo>
                    <a:lnTo>
                      <a:pt x="14005" y="357838"/>
                    </a:lnTo>
                    <a:lnTo>
                      <a:pt x="0" y="357838"/>
                    </a:lnTo>
                    <a:close/>
                    <a:moveTo>
                      <a:pt x="406156" y="343482"/>
                    </a:moveTo>
                    <a:lnTo>
                      <a:pt x="553213" y="343482"/>
                    </a:lnTo>
                    <a:lnTo>
                      <a:pt x="553213" y="357487"/>
                    </a:lnTo>
                    <a:lnTo>
                      <a:pt x="406156" y="357487"/>
                    </a:lnTo>
                    <a:close/>
                    <a:moveTo>
                      <a:pt x="308118" y="343482"/>
                    </a:moveTo>
                    <a:lnTo>
                      <a:pt x="383677" y="343482"/>
                    </a:lnTo>
                    <a:lnTo>
                      <a:pt x="383677" y="357487"/>
                    </a:lnTo>
                    <a:lnTo>
                      <a:pt x="308118" y="357487"/>
                    </a:lnTo>
                    <a:close/>
                    <a:moveTo>
                      <a:pt x="126048" y="343482"/>
                    </a:moveTo>
                    <a:lnTo>
                      <a:pt x="287110" y="343482"/>
                    </a:lnTo>
                    <a:lnTo>
                      <a:pt x="287110" y="357487"/>
                    </a:lnTo>
                    <a:lnTo>
                      <a:pt x="126048" y="357487"/>
                    </a:lnTo>
                    <a:close/>
                    <a:moveTo>
                      <a:pt x="154059" y="294813"/>
                    </a:moveTo>
                    <a:lnTo>
                      <a:pt x="427164" y="294813"/>
                    </a:lnTo>
                    <a:lnTo>
                      <a:pt x="427164" y="308819"/>
                    </a:lnTo>
                    <a:lnTo>
                      <a:pt x="154059" y="308819"/>
                    </a:lnTo>
                    <a:close/>
                    <a:moveTo>
                      <a:pt x="84032" y="294813"/>
                    </a:moveTo>
                    <a:lnTo>
                      <a:pt x="133051" y="294813"/>
                    </a:lnTo>
                    <a:lnTo>
                      <a:pt x="133051" y="308819"/>
                    </a:lnTo>
                    <a:lnTo>
                      <a:pt x="84032" y="308819"/>
                    </a:lnTo>
                    <a:close/>
                    <a:moveTo>
                      <a:pt x="0" y="294813"/>
                    </a:moveTo>
                    <a:lnTo>
                      <a:pt x="14005" y="294813"/>
                    </a:lnTo>
                    <a:lnTo>
                      <a:pt x="14005" y="308819"/>
                    </a:lnTo>
                    <a:lnTo>
                      <a:pt x="0" y="308819"/>
                    </a:lnTo>
                    <a:close/>
                    <a:moveTo>
                      <a:pt x="0" y="245795"/>
                    </a:moveTo>
                    <a:lnTo>
                      <a:pt x="14005" y="245795"/>
                    </a:lnTo>
                    <a:lnTo>
                      <a:pt x="14005" y="259801"/>
                    </a:lnTo>
                    <a:lnTo>
                      <a:pt x="0" y="259801"/>
                    </a:lnTo>
                    <a:close/>
                    <a:moveTo>
                      <a:pt x="343131" y="245444"/>
                    </a:moveTo>
                    <a:lnTo>
                      <a:pt x="490188" y="245444"/>
                    </a:lnTo>
                    <a:lnTo>
                      <a:pt x="490188" y="259449"/>
                    </a:lnTo>
                    <a:lnTo>
                      <a:pt x="343131" y="259449"/>
                    </a:lnTo>
                    <a:close/>
                    <a:moveTo>
                      <a:pt x="245094" y="245444"/>
                    </a:moveTo>
                    <a:lnTo>
                      <a:pt x="320653" y="245444"/>
                    </a:lnTo>
                    <a:lnTo>
                      <a:pt x="320653" y="259449"/>
                    </a:lnTo>
                    <a:lnTo>
                      <a:pt x="245094" y="259449"/>
                    </a:lnTo>
                    <a:close/>
                    <a:moveTo>
                      <a:pt x="63024" y="245444"/>
                    </a:moveTo>
                    <a:lnTo>
                      <a:pt x="224086" y="245444"/>
                    </a:lnTo>
                    <a:lnTo>
                      <a:pt x="224086" y="259449"/>
                    </a:lnTo>
                    <a:lnTo>
                      <a:pt x="63024" y="259449"/>
                    </a:lnTo>
                    <a:close/>
                    <a:moveTo>
                      <a:pt x="224086" y="196776"/>
                    </a:moveTo>
                    <a:lnTo>
                      <a:pt x="441169" y="196776"/>
                    </a:lnTo>
                    <a:lnTo>
                      <a:pt x="441169" y="210782"/>
                    </a:lnTo>
                    <a:lnTo>
                      <a:pt x="224086" y="210782"/>
                    </a:lnTo>
                    <a:close/>
                    <a:moveTo>
                      <a:pt x="154059" y="196776"/>
                    </a:moveTo>
                    <a:lnTo>
                      <a:pt x="203078" y="196776"/>
                    </a:lnTo>
                    <a:lnTo>
                      <a:pt x="203078" y="210782"/>
                    </a:lnTo>
                    <a:lnTo>
                      <a:pt x="154059" y="210782"/>
                    </a:lnTo>
                    <a:close/>
                    <a:moveTo>
                      <a:pt x="84032" y="196776"/>
                    </a:moveTo>
                    <a:lnTo>
                      <a:pt x="133051" y="196776"/>
                    </a:lnTo>
                    <a:lnTo>
                      <a:pt x="133051" y="210782"/>
                    </a:lnTo>
                    <a:lnTo>
                      <a:pt x="84032" y="210782"/>
                    </a:lnTo>
                    <a:close/>
                    <a:moveTo>
                      <a:pt x="0" y="196776"/>
                    </a:moveTo>
                    <a:lnTo>
                      <a:pt x="14005" y="196776"/>
                    </a:lnTo>
                    <a:lnTo>
                      <a:pt x="14005" y="210782"/>
                    </a:lnTo>
                    <a:lnTo>
                      <a:pt x="0" y="210782"/>
                    </a:lnTo>
                    <a:close/>
                    <a:moveTo>
                      <a:pt x="0" y="147757"/>
                    </a:moveTo>
                    <a:lnTo>
                      <a:pt x="14005" y="147757"/>
                    </a:lnTo>
                    <a:lnTo>
                      <a:pt x="14005" y="161763"/>
                    </a:lnTo>
                    <a:lnTo>
                      <a:pt x="0" y="161763"/>
                    </a:lnTo>
                    <a:close/>
                    <a:moveTo>
                      <a:pt x="406156" y="147407"/>
                    </a:moveTo>
                    <a:lnTo>
                      <a:pt x="553213" y="147407"/>
                    </a:lnTo>
                    <a:lnTo>
                      <a:pt x="553213" y="161412"/>
                    </a:lnTo>
                    <a:lnTo>
                      <a:pt x="406156" y="161412"/>
                    </a:lnTo>
                    <a:close/>
                    <a:moveTo>
                      <a:pt x="308118" y="147407"/>
                    </a:moveTo>
                    <a:lnTo>
                      <a:pt x="383677" y="147407"/>
                    </a:lnTo>
                    <a:lnTo>
                      <a:pt x="383677" y="161412"/>
                    </a:lnTo>
                    <a:lnTo>
                      <a:pt x="308118" y="161412"/>
                    </a:lnTo>
                    <a:close/>
                    <a:moveTo>
                      <a:pt x="126048" y="147407"/>
                    </a:moveTo>
                    <a:lnTo>
                      <a:pt x="287110" y="147407"/>
                    </a:lnTo>
                    <a:lnTo>
                      <a:pt x="287110" y="161412"/>
                    </a:lnTo>
                    <a:lnTo>
                      <a:pt x="126048" y="161412"/>
                    </a:lnTo>
                    <a:close/>
                    <a:moveTo>
                      <a:pt x="154059" y="98738"/>
                    </a:moveTo>
                    <a:lnTo>
                      <a:pt x="427164" y="98738"/>
                    </a:lnTo>
                    <a:lnTo>
                      <a:pt x="427164" y="112744"/>
                    </a:lnTo>
                    <a:lnTo>
                      <a:pt x="154059" y="112744"/>
                    </a:lnTo>
                    <a:close/>
                    <a:moveTo>
                      <a:pt x="84032" y="98738"/>
                    </a:moveTo>
                    <a:lnTo>
                      <a:pt x="133051" y="98738"/>
                    </a:lnTo>
                    <a:lnTo>
                      <a:pt x="133051" y="112744"/>
                    </a:lnTo>
                    <a:lnTo>
                      <a:pt x="84032" y="112744"/>
                    </a:lnTo>
                    <a:close/>
                    <a:moveTo>
                      <a:pt x="0" y="98738"/>
                    </a:moveTo>
                    <a:lnTo>
                      <a:pt x="14005" y="98738"/>
                    </a:lnTo>
                    <a:lnTo>
                      <a:pt x="14005" y="112744"/>
                    </a:lnTo>
                    <a:lnTo>
                      <a:pt x="0" y="112744"/>
                    </a:lnTo>
                    <a:close/>
                    <a:moveTo>
                      <a:pt x="0" y="49719"/>
                    </a:moveTo>
                    <a:lnTo>
                      <a:pt x="14005" y="49719"/>
                    </a:lnTo>
                    <a:lnTo>
                      <a:pt x="14005" y="63725"/>
                    </a:lnTo>
                    <a:lnTo>
                      <a:pt x="0" y="63725"/>
                    </a:lnTo>
                    <a:close/>
                    <a:moveTo>
                      <a:pt x="308118" y="49369"/>
                    </a:moveTo>
                    <a:lnTo>
                      <a:pt x="383677" y="49369"/>
                    </a:lnTo>
                    <a:lnTo>
                      <a:pt x="383677" y="63374"/>
                    </a:lnTo>
                    <a:lnTo>
                      <a:pt x="308118" y="63374"/>
                    </a:lnTo>
                    <a:close/>
                    <a:moveTo>
                      <a:pt x="126048" y="49369"/>
                    </a:moveTo>
                    <a:lnTo>
                      <a:pt x="287110" y="49369"/>
                    </a:lnTo>
                    <a:lnTo>
                      <a:pt x="287110" y="63374"/>
                    </a:lnTo>
                    <a:lnTo>
                      <a:pt x="126048" y="63374"/>
                    </a:lnTo>
                    <a:close/>
                    <a:moveTo>
                      <a:pt x="0" y="700"/>
                    </a:moveTo>
                    <a:lnTo>
                      <a:pt x="14005" y="700"/>
                    </a:lnTo>
                    <a:lnTo>
                      <a:pt x="14005" y="14706"/>
                    </a:lnTo>
                    <a:lnTo>
                      <a:pt x="0" y="14706"/>
                    </a:lnTo>
                    <a:close/>
                    <a:moveTo>
                      <a:pt x="232559" y="0"/>
                    </a:moveTo>
                    <a:lnTo>
                      <a:pt x="357137" y="0"/>
                    </a:lnTo>
                    <a:lnTo>
                      <a:pt x="357137" y="14005"/>
                    </a:lnTo>
                    <a:lnTo>
                      <a:pt x="232559" y="14005"/>
                    </a:lnTo>
                    <a:close/>
                    <a:moveTo>
                      <a:pt x="42366" y="0"/>
                    </a:moveTo>
                    <a:lnTo>
                      <a:pt x="208610" y="0"/>
                    </a:lnTo>
                    <a:lnTo>
                      <a:pt x="208610" y="14005"/>
                    </a:lnTo>
                    <a:lnTo>
                      <a:pt x="42366" y="1400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94" name="Google Shape;394;p10"/>
            <p:cNvSpPr txBox="1"/>
            <p:nvPr/>
          </p:nvSpPr>
          <p:spPr>
            <a:xfrm>
              <a:off x="5621601" y="2732345"/>
              <a:ext cx="967848" cy="36933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rgbClr val="FFFFFF"/>
                  </a:solidFill>
                  <a:latin typeface="Play"/>
                  <a:ea typeface="Play"/>
                  <a:cs typeface="Play"/>
                  <a:sym typeface="Play"/>
                </a:rPr>
                <a:t>CODE</a:t>
              </a:r>
              <a:endParaRPr/>
            </a:p>
          </p:txBody>
        </p:sp>
      </p:grpSp>
      <p:grpSp>
        <p:nvGrpSpPr>
          <p:cNvPr id="395" name="Google Shape;395;p10"/>
          <p:cNvGrpSpPr/>
          <p:nvPr/>
        </p:nvGrpSpPr>
        <p:grpSpPr>
          <a:xfrm>
            <a:off x="6592960" y="2325559"/>
            <a:ext cx="1054100" cy="1054100"/>
            <a:chOff x="5469098" y="1929066"/>
            <a:chExt cx="1253804" cy="1253804"/>
          </a:xfrm>
        </p:grpSpPr>
        <p:pic>
          <p:nvPicPr>
            <p:cNvPr descr="A rainbow colored background&#10;&#10;Description automatically generated" id="396" name="Google Shape;396;p10"/>
            <p:cNvPicPr preferRelativeResize="0"/>
            <p:nvPr/>
          </p:nvPicPr>
          <p:blipFill rotWithShape="1">
            <a:blip r:embed="rId4">
              <a:alphaModFix/>
            </a:blip>
            <a:srcRect b="20030" l="31214" r="50816" t="49291"/>
            <a:stretch/>
          </p:blipFill>
          <p:spPr>
            <a:xfrm rot="5400000">
              <a:off x="5469098" y="1929066"/>
              <a:ext cx="1253804" cy="1253804"/>
            </a:xfrm>
            <a:prstGeom prst="ellipse">
              <a:avLst/>
            </a:prstGeom>
            <a:noFill/>
            <a:ln>
              <a:noFill/>
            </a:ln>
          </p:spPr>
        </p:pic>
        <p:sp>
          <p:nvSpPr>
            <p:cNvPr id="397" name="Google Shape;397;p10"/>
            <p:cNvSpPr txBox="1"/>
            <p:nvPr/>
          </p:nvSpPr>
          <p:spPr>
            <a:xfrm>
              <a:off x="5621601" y="2732345"/>
              <a:ext cx="967848" cy="36933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rgbClr val="FFFFFF"/>
                  </a:solidFill>
                  <a:latin typeface="Play"/>
                  <a:ea typeface="Play"/>
                  <a:cs typeface="Play"/>
                  <a:sym typeface="Play"/>
                </a:rPr>
                <a:t>MODELS</a:t>
              </a:r>
              <a:endParaRPr/>
            </a:p>
          </p:txBody>
        </p:sp>
      </p:grpSp>
      <p:pic>
        <p:nvPicPr>
          <p:cNvPr id="398" name="Google Shape;398;p10"/>
          <p:cNvPicPr preferRelativeResize="0"/>
          <p:nvPr/>
        </p:nvPicPr>
        <p:blipFill rotWithShape="1">
          <a:blip r:embed="rId8">
            <a:alphaModFix/>
          </a:blip>
          <a:srcRect b="0" l="0" r="0" t="0"/>
          <a:stretch/>
        </p:blipFill>
        <p:spPr>
          <a:xfrm>
            <a:off x="6872913" y="2433988"/>
            <a:ext cx="547899" cy="547897"/>
          </a:xfrm>
          <a:prstGeom prst="rect">
            <a:avLst/>
          </a:prstGeom>
          <a:noFill/>
          <a:ln>
            <a:noFill/>
          </a:ln>
        </p:spPr>
      </p:pic>
      <p:sp>
        <p:nvSpPr>
          <p:cNvPr id="399" name="Google Shape;399;p10"/>
          <p:cNvSpPr txBox="1"/>
          <p:nvPr/>
        </p:nvSpPr>
        <p:spPr>
          <a:xfrm>
            <a:off x="510271" y="1258343"/>
            <a:ext cx="11582400" cy="63817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3600"/>
              <a:buFont typeface="Play"/>
              <a:buNone/>
            </a:pPr>
            <a:r>
              <a:rPr b="0" lang="en-US" sz="3600">
                <a:solidFill>
                  <a:schemeClr val="dk1"/>
                </a:solidFill>
                <a:latin typeface="Play"/>
                <a:ea typeface="Play"/>
                <a:cs typeface="Play"/>
                <a:sym typeface="Play"/>
              </a:rPr>
              <a:t>Seamless access to all data, all resources, and all tools</a:t>
            </a:r>
            <a:endParaRPr/>
          </a:p>
        </p:txBody>
      </p:sp>
      <p:pic>
        <p:nvPicPr>
          <p:cNvPr descr="A blue background with white text&#10;&#10;AI-generated content may be incorrect." id="400" name="Google Shape;400;p10"/>
          <p:cNvPicPr preferRelativeResize="0"/>
          <p:nvPr/>
        </p:nvPicPr>
        <p:blipFill rotWithShape="1">
          <a:blip r:embed="rId9">
            <a:alphaModFix/>
          </a:blip>
          <a:srcRect b="17918" l="0" r="0" t="23085"/>
          <a:stretch/>
        </p:blipFill>
        <p:spPr>
          <a:xfrm>
            <a:off x="0" y="29488"/>
            <a:ext cx="12192000" cy="10515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75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75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11"/>
          <p:cNvPicPr preferRelativeResize="0"/>
          <p:nvPr/>
        </p:nvPicPr>
        <p:blipFill rotWithShape="1">
          <a:blip r:embed="rId3">
            <a:alphaModFix/>
          </a:blip>
          <a:srcRect b="0" l="0" r="0" t="0"/>
          <a:stretch/>
        </p:blipFill>
        <p:spPr>
          <a:xfrm>
            <a:off x="2377663" y="2381344"/>
            <a:ext cx="7105101" cy="4062188"/>
          </a:xfrm>
          <a:prstGeom prst="rect">
            <a:avLst/>
          </a:prstGeom>
          <a:noFill/>
          <a:ln cap="flat" cmpd="sng" w="9525">
            <a:solidFill>
              <a:schemeClr val="accent1"/>
            </a:solidFill>
            <a:prstDash val="solid"/>
            <a:round/>
            <a:headEnd len="sm" w="sm" type="none"/>
            <a:tailEnd len="sm" w="sm" type="none"/>
          </a:ln>
        </p:spPr>
      </p:pic>
      <p:sp>
        <p:nvSpPr>
          <p:cNvPr id="407" name="Google Shape;407;p11"/>
          <p:cNvSpPr txBox="1"/>
          <p:nvPr/>
        </p:nvSpPr>
        <p:spPr>
          <a:xfrm>
            <a:off x="212211" y="3829119"/>
            <a:ext cx="1832411" cy="1477328"/>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solidFill>
                  <a:schemeClr val="dk1"/>
                </a:solidFill>
                <a:latin typeface="Arial"/>
                <a:ea typeface="Arial"/>
                <a:cs typeface="Arial"/>
                <a:sym typeface="Arial"/>
              </a:rPr>
              <a:t>See the </a:t>
            </a:r>
            <a:r>
              <a:rPr lang="en-US" sz="1800" u="none" cap="none" strike="noStrike">
                <a:solidFill>
                  <a:srgbClr val="43AFE2"/>
                </a:solidFill>
                <a:latin typeface="Arial"/>
                <a:ea typeface="Arial"/>
                <a:cs typeface="Arial"/>
                <a:sym typeface="Arial"/>
              </a:rPr>
              <a:t>code, data, ML,</a:t>
            </a:r>
            <a:r>
              <a:rPr lang="en-US" sz="1800" u="none" cap="none" strike="noStrike">
                <a:solidFill>
                  <a:schemeClr val="dk1"/>
                </a:solidFill>
                <a:latin typeface="Arial"/>
                <a:ea typeface="Arial"/>
                <a:cs typeface="Arial"/>
                <a:sym typeface="Arial"/>
              </a:rPr>
              <a:t> and </a:t>
            </a:r>
            <a:r>
              <a:rPr lang="en-US" sz="1800" u="none" cap="none" strike="noStrike">
                <a:solidFill>
                  <a:srgbClr val="43AFE2"/>
                </a:solidFill>
                <a:latin typeface="Arial"/>
                <a:ea typeface="Arial"/>
                <a:cs typeface="Arial"/>
                <a:sym typeface="Arial"/>
              </a:rPr>
              <a:t>compute</a:t>
            </a:r>
            <a:r>
              <a:rPr lang="en-US" sz="1800" u="none" cap="none" strike="noStrike">
                <a:solidFill>
                  <a:schemeClr val="dk1"/>
                </a:solidFill>
                <a:latin typeface="Arial"/>
                <a:ea typeface="Arial"/>
                <a:cs typeface="Arial"/>
                <a:sym typeface="Arial"/>
              </a:rPr>
              <a:t> for your projects in </a:t>
            </a:r>
            <a:r>
              <a:rPr lang="en-US" sz="1800" u="none" cap="none" strike="noStrike">
                <a:solidFill>
                  <a:srgbClr val="43AFE2"/>
                </a:solidFill>
                <a:latin typeface="Arial"/>
                <a:ea typeface="Arial"/>
                <a:cs typeface="Arial"/>
                <a:sym typeface="Arial"/>
              </a:rPr>
              <a:t>one view</a:t>
            </a:r>
            <a:endParaRPr/>
          </a:p>
        </p:txBody>
      </p:sp>
      <p:sp>
        <p:nvSpPr>
          <p:cNvPr id="408" name="Google Shape;408;p11"/>
          <p:cNvSpPr/>
          <p:nvPr/>
        </p:nvSpPr>
        <p:spPr>
          <a:xfrm>
            <a:off x="2098027" y="3548647"/>
            <a:ext cx="279636" cy="1652016"/>
          </a:xfrm>
          <a:prstGeom prst="leftBrace">
            <a:avLst>
              <a:gd fmla="val 50887" name="adj1"/>
              <a:gd fmla="val 50000" name="adj2"/>
            </a:avLst>
          </a:prstGeom>
          <a:noFill/>
          <a:ln cap="rnd" cmpd="sng" w="19050">
            <a:solidFill>
              <a:srgbClr val="D86C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Play"/>
              <a:ea typeface="Play"/>
              <a:cs typeface="Play"/>
              <a:sym typeface="Play"/>
            </a:endParaRPr>
          </a:p>
        </p:txBody>
      </p:sp>
      <p:sp>
        <p:nvSpPr>
          <p:cNvPr id="409" name="Google Shape;409;p11"/>
          <p:cNvSpPr/>
          <p:nvPr/>
        </p:nvSpPr>
        <p:spPr>
          <a:xfrm>
            <a:off x="9523684" y="4161423"/>
            <a:ext cx="393290" cy="1206112"/>
          </a:xfrm>
          <a:prstGeom prst="rightBrace">
            <a:avLst>
              <a:gd fmla="val 40182" name="adj1"/>
              <a:gd fmla="val 50000" name="adj2"/>
            </a:avLst>
          </a:prstGeom>
          <a:noFill/>
          <a:ln cap="rnd" cmpd="sng" w="19050">
            <a:solidFill>
              <a:srgbClr val="D86C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Play"/>
              <a:ea typeface="Play"/>
              <a:cs typeface="Play"/>
              <a:sym typeface="Play"/>
            </a:endParaRPr>
          </a:p>
        </p:txBody>
      </p:sp>
      <p:sp>
        <p:nvSpPr>
          <p:cNvPr id="410" name="Google Shape;410;p11"/>
          <p:cNvSpPr txBox="1"/>
          <p:nvPr/>
        </p:nvSpPr>
        <p:spPr>
          <a:xfrm>
            <a:off x="10124865" y="4025815"/>
            <a:ext cx="1854924" cy="1477328"/>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solidFill>
                  <a:schemeClr val="dk1"/>
                </a:solidFill>
                <a:latin typeface="Arial"/>
                <a:ea typeface="Arial"/>
                <a:cs typeface="Arial"/>
                <a:sym typeface="Arial"/>
              </a:rPr>
              <a:t>Work with </a:t>
            </a:r>
            <a:r>
              <a:rPr lang="en-US" sz="1800" u="none" cap="none" strike="noStrike">
                <a:solidFill>
                  <a:srgbClr val="43AFE2"/>
                </a:solidFill>
                <a:latin typeface="Arial"/>
                <a:ea typeface="Arial"/>
                <a:cs typeface="Arial"/>
                <a:sym typeface="Arial"/>
              </a:rPr>
              <a:t>notebooks,</a:t>
            </a:r>
            <a:br>
              <a:rPr lang="en-US" sz="1800" u="none" cap="none" strike="noStrike">
                <a:solidFill>
                  <a:srgbClr val="43AFE2"/>
                </a:solidFill>
                <a:latin typeface="Arial"/>
                <a:ea typeface="Arial"/>
                <a:cs typeface="Arial"/>
                <a:sym typeface="Arial"/>
              </a:rPr>
            </a:br>
            <a:r>
              <a:rPr lang="en-US" sz="1800" u="none" cap="none" strike="noStrike">
                <a:solidFill>
                  <a:srgbClr val="43AFE2"/>
                </a:solidFill>
                <a:latin typeface="Arial"/>
                <a:ea typeface="Arial"/>
                <a:cs typeface="Arial"/>
                <a:sym typeface="Arial"/>
              </a:rPr>
              <a:t>queries, </a:t>
            </a:r>
            <a:r>
              <a:rPr lang="en-US" sz="1800">
                <a:solidFill>
                  <a:srgbClr val="43AFE2"/>
                </a:solidFill>
                <a:latin typeface="Arial"/>
                <a:ea typeface="Arial"/>
                <a:cs typeface="Arial"/>
                <a:sym typeface="Arial"/>
              </a:rPr>
              <a:t>models</a:t>
            </a:r>
            <a:r>
              <a:rPr lang="en-US" sz="1800" u="none" cap="none" strike="noStrike">
                <a:solidFill>
                  <a:srgbClr val="43AFE2"/>
                </a:solidFill>
                <a:latin typeface="Arial"/>
                <a:ea typeface="Arial"/>
                <a:cs typeface="Arial"/>
                <a:sym typeface="Arial"/>
              </a:rPr>
              <a:t>,</a:t>
            </a:r>
            <a:r>
              <a:rPr lang="en-US" sz="1800" u="none" cap="none" strike="noStrike">
                <a:solidFill>
                  <a:schemeClr val="dk1"/>
                </a:solidFill>
                <a:latin typeface="Arial"/>
                <a:ea typeface="Arial"/>
                <a:cs typeface="Arial"/>
                <a:sym typeface="Arial"/>
              </a:rPr>
              <a:t> and more from </a:t>
            </a:r>
            <a:r>
              <a:rPr lang="en-US" sz="1800" u="none" cap="none" strike="noStrike">
                <a:solidFill>
                  <a:srgbClr val="43AFE2"/>
                </a:solidFill>
                <a:latin typeface="Arial"/>
                <a:ea typeface="Arial"/>
                <a:cs typeface="Arial"/>
                <a:sym typeface="Arial"/>
              </a:rPr>
              <a:t>familiar AWS tools</a:t>
            </a:r>
            <a:endParaRPr/>
          </a:p>
        </p:txBody>
      </p:sp>
      <p:sp>
        <p:nvSpPr>
          <p:cNvPr id="411" name="Google Shape;411;p11"/>
          <p:cNvSpPr txBox="1"/>
          <p:nvPr/>
        </p:nvSpPr>
        <p:spPr>
          <a:xfrm>
            <a:off x="29116" y="1122750"/>
            <a:ext cx="12191999" cy="64770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3600"/>
              <a:buFont typeface="Play"/>
              <a:buNone/>
            </a:pPr>
            <a:r>
              <a:rPr b="0" lang="en-US" sz="3600">
                <a:solidFill>
                  <a:schemeClr val="dk1"/>
                </a:solidFill>
                <a:latin typeface="Play"/>
                <a:ea typeface="Play"/>
                <a:cs typeface="Play"/>
                <a:sym typeface="Play"/>
              </a:rPr>
              <a:t>SageMaker Unified Studio (preview)</a:t>
            </a:r>
            <a:endParaRPr b="0" sz="2000">
              <a:solidFill>
                <a:schemeClr val="dk1"/>
              </a:solidFill>
              <a:latin typeface="Play"/>
              <a:ea typeface="Play"/>
              <a:cs typeface="Play"/>
              <a:sym typeface="Play"/>
            </a:endParaRPr>
          </a:p>
        </p:txBody>
      </p:sp>
      <p:sp>
        <p:nvSpPr>
          <p:cNvPr id="412" name="Google Shape;412;p11"/>
          <p:cNvSpPr txBox="1"/>
          <p:nvPr/>
        </p:nvSpPr>
        <p:spPr>
          <a:xfrm>
            <a:off x="9720329" y="2047675"/>
            <a:ext cx="2127142" cy="923330"/>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Clr>
                <a:srgbClr val="43AFE2"/>
              </a:buClr>
              <a:buSzPts val="1800"/>
              <a:buFont typeface="Arial"/>
              <a:buNone/>
            </a:pPr>
            <a:r>
              <a:rPr lang="en-US" sz="1800">
                <a:solidFill>
                  <a:srgbClr val="43AFE2"/>
                </a:solidFill>
                <a:latin typeface="Arial"/>
                <a:ea typeface="Arial"/>
                <a:cs typeface="Arial"/>
                <a:sym typeface="Arial"/>
              </a:rPr>
              <a:t>Gen AI assisted</a:t>
            </a:r>
            <a:r>
              <a:rPr lang="en-US" sz="1800">
                <a:solidFill>
                  <a:schemeClr val="dk1"/>
                </a:solidFill>
                <a:latin typeface="Arial"/>
                <a:ea typeface="Arial"/>
                <a:cs typeface="Arial"/>
                <a:sym typeface="Arial"/>
              </a:rPr>
              <a:t> experience powered by </a:t>
            </a:r>
            <a:r>
              <a:rPr lang="en-US" sz="1800">
                <a:solidFill>
                  <a:srgbClr val="43AFE2"/>
                </a:solidFill>
                <a:latin typeface="Arial"/>
                <a:ea typeface="Arial"/>
                <a:cs typeface="Arial"/>
                <a:sym typeface="Arial"/>
              </a:rPr>
              <a:t>Amazon Q</a:t>
            </a:r>
            <a:endParaRPr sz="1800" u="none" cap="none" strike="noStrike">
              <a:solidFill>
                <a:srgbClr val="43AFE2"/>
              </a:solidFill>
              <a:latin typeface="Arial"/>
              <a:ea typeface="Arial"/>
              <a:cs typeface="Arial"/>
              <a:sym typeface="Arial"/>
            </a:endParaRPr>
          </a:p>
        </p:txBody>
      </p:sp>
      <p:cxnSp>
        <p:nvCxnSpPr>
          <p:cNvPr id="413" name="Google Shape;413;p11"/>
          <p:cNvCxnSpPr/>
          <p:nvPr/>
        </p:nvCxnSpPr>
        <p:spPr>
          <a:xfrm flipH="1">
            <a:off x="8688532" y="2623855"/>
            <a:ext cx="961436" cy="272832"/>
          </a:xfrm>
          <a:prstGeom prst="straightConnector1">
            <a:avLst/>
          </a:prstGeom>
          <a:noFill/>
          <a:ln cap="rnd" cmpd="sng" w="28575">
            <a:solidFill>
              <a:schemeClr val="accent1"/>
            </a:solidFill>
            <a:prstDash val="solid"/>
            <a:miter lim="800000"/>
            <a:headEnd len="sm" w="sm" type="none"/>
            <a:tailEnd len="med" w="med" type="triangle"/>
          </a:ln>
        </p:spPr>
      </p:cxnSp>
      <p:sp>
        <p:nvSpPr>
          <p:cNvPr id="414" name="Google Shape;414;p11"/>
          <p:cNvSpPr txBox="1"/>
          <p:nvPr/>
        </p:nvSpPr>
        <p:spPr>
          <a:xfrm>
            <a:off x="21840" y="1657337"/>
            <a:ext cx="1220654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F5C99"/>
              </a:buClr>
              <a:buSzPts val="1600"/>
              <a:buFont typeface="Play"/>
              <a:buNone/>
            </a:pPr>
            <a:r>
              <a:rPr b="0" i="0" lang="en-US" sz="1600" u="none" cap="none" strike="noStrike">
                <a:solidFill>
                  <a:srgbClr val="1F5C99"/>
                </a:solidFill>
                <a:latin typeface="Play"/>
                <a:ea typeface="Play"/>
                <a:cs typeface="Play"/>
                <a:sym typeface="Play"/>
              </a:rPr>
              <a:t>AN INTEGRATED EXPERIENCE FOR ALL YOUR DATA AND AI</a:t>
            </a:r>
            <a:endParaRPr/>
          </a:p>
        </p:txBody>
      </p:sp>
      <p:pic>
        <p:nvPicPr>
          <p:cNvPr descr="A blue background with white text&#10;&#10;AI-generated content may be incorrect." id="415" name="Google Shape;415;p11"/>
          <p:cNvPicPr preferRelativeResize="0"/>
          <p:nvPr/>
        </p:nvPicPr>
        <p:blipFill rotWithShape="1">
          <a:blip r:embed="rId4">
            <a:alphaModFix/>
          </a:blip>
          <a:srcRect b="17918" l="0" r="0" t="23085"/>
          <a:stretch/>
        </p:blipFill>
        <p:spPr>
          <a:xfrm>
            <a:off x="0" y="0"/>
            <a:ext cx="12192000" cy="10515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408"/>
                                        </p:tgtEl>
                                        <p:attrNameLst>
                                          <p:attrName>style.visibility</p:attrName>
                                        </p:attrNameLst>
                                      </p:cBhvr>
                                      <p:to>
                                        <p:strVal val="visible"/>
                                      </p:to>
                                    </p:set>
                                    <p:animEffect filter="fade" transition="in">
                                      <p:cBhvr>
                                        <p:cTn dur="125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25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250"/>
                                        <p:tgtEl>
                                          <p:spTgt spid="409"/>
                                        </p:tgtEl>
                                      </p:cBhvr>
                                    </p:animEffect>
                                  </p:childTnLst>
                                </p:cTn>
                              </p:par>
                              <p:par>
                                <p:cTn fill="hold" nodeType="withEffect" presetClass="entr" presetID="10" presetSubtype="0">
                                  <p:stCondLst>
                                    <p:cond delay="250"/>
                                  </p:stCondLst>
                                  <p:childTnLst>
                                    <p:set>
                                      <p:cBhvr>
                                        <p:cTn dur="1" fill="hold">
                                          <p:stCondLst>
                                            <p:cond delay="0"/>
                                          </p:stCondLst>
                                        </p:cTn>
                                        <p:tgtEl>
                                          <p:spTgt spid="410"/>
                                        </p:tgtEl>
                                        <p:attrNameLst>
                                          <p:attrName>style.visibility</p:attrName>
                                        </p:attrNameLst>
                                      </p:cBhvr>
                                      <p:to>
                                        <p:strVal val="visible"/>
                                      </p:to>
                                    </p:set>
                                    <p:animEffect filter="fade" transition="in">
                                      <p:cBhvr>
                                        <p:cTn dur="250"/>
                                        <p:tgtEl>
                                          <p:spTgt spid="410"/>
                                        </p:tgtEl>
                                      </p:cBhvr>
                                    </p:animEffect>
                                  </p:childTnLst>
                                </p:cTn>
                              </p:par>
                            </p:childTnLst>
                          </p:cTn>
                        </p:par>
                        <p:par>
                          <p:cTn fill="hold">
                            <p:stCondLst>
                              <p:cond delay="1250"/>
                            </p:stCondLst>
                            <p:childTnLst>
                              <p:par>
                                <p:cTn fill="hold" nodeType="afterEffect" presetClass="entr" presetID="10" presetSubtype="0">
                                  <p:stCondLst>
                                    <p:cond delay="250"/>
                                  </p:stCondLst>
                                  <p:childTnLst>
                                    <p:set>
                                      <p:cBhvr>
                                        <p:cTn dur="1" fill="hold">
                                          <p:stCondLst>
                                            <p:cond delay="0"/>
                                          </p:stCondLst>
                                        </p:cTn>
                                        <p:tgtEl>
                                          <p:spTgt spid="412"/>
                                        </p:tgtEl>
                                        <p:attrNameLst>
                                          <p:attrName>style.visibility</p:attrName>
                                        </p:attrNameLst>
                                      </p:cBhvr>
                                      <p:to>
                                        <p:strVal val="visible"/>
                                      </p:to>
                                    </p:set>
                                    <p:animEffect filter="fade" transition="in">
                                      <p:cBhvr>
                                        <p:cTn dur="25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2"/>
          <p:cNvSpPr txBox="1"/>
          <p:nvPr>
            <p:ph idx="4294967295" type="title"/>
          </p:nvPr>
        </p:nvSpPr>
        <p:spPr>
          <a:xfrm>
            <a:off x="939343" y="1142239"/>
            <a:ext cx="7727497" cy="6381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Play"/>
              <a:buNone/>
            </a:pPr>
            <a:r>
              <a:rPr b="0" lang="en-US" sz="3200"/>
              <a:t>Amazon SageMaker </a:t>
            </a:r>
            <a:r>
              <a:rPr lang="en-US" sz="3200"/>
              <a:t>Unified Studio </a:t>
            </a:r>
            <a:r>
              <a:rPr b="0" i="0" lang="en-US" sz="3200" u="none" cap="none" strike="noStrike"/>
              <a:t>(preview)</a:t>
            </a:r>
            <a:endParaRPr b="0" sz="3200"/>
          </a:p>
        </p:txBody>
      </p:sp>
      <p:sp>
        <p:nvSpPr>
          <p:cNvPr id="422" name="Google Shape;422;p12"/>
          <p:cNvSpPr txBox="1"/>
          <p:nvPr/>
        </p:nvSpPr>
        <p:spPr>
          <a:xfrm>
            <a:off x="939343" y="1855769"/>
            <a:ext cx="749708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Play"/>
              <a:buNone/>
            </a:pPr>
            <a:r>
              <a:rPr b="1" i="0" lang="en-US" sz="2000" u="none" cap="none" strike="noStrike">
                <a:solidFill>
                  <a:schemeClr val="dk1"/>
                </a:solidFill>
                <a:latin typeface="Play"/>
                <a:ea typeface="Play"/>
                <a:cs typeface="Play"/>
                <a:sym typeface="Play"/>
              </a:rPr>
              <a:t>Healthcare scenario: </a:t>
            </a:r>
            <a:r>
              <a:rPr b="0" i="0" lang="en-US" sz="2000" u="none" cap="none" strike="noStrike">
                <a:solidFill>
                  <a:schemeClr val="dk1"/>
                </a:solidFill>
                <a:latin typeface="Play"/>
                <a:ea typeface="Play"/>
                <a:cs typeface="Play"/>
                <a:sym typeface="Play"/>
              </a:rPr>
              <a:t>Accelerating Precision Medicine Research</a:t>
            </a:r>
            <a:endParaRPr b="1" i="0" sz="2000" u="none" cap="none" strike="noStrike">
              <a:solidFill>
                <a:schemeClr val="dk1"/>
              </a:solidFill>
              <a:latin typeface="Play"/>
              <a:ea typeface="Play"/>
              <a:cs typeface="Play"/>
              <a:sym typeface="Play"/>
            </a:endParaRPr>
          </a:p>
        </p:txBody>
      </p:sp>
      <p:cxnSp>
        <p:nvCxnSpPr>
          <p:cNvPr id="423" name="Google Shape;423;p12"/>
          <p:cNvCxnSpPr/>
          <p:nvPr/>
        </p:nvCxnSpPr>
        <p:spPr>
          <a:xfrm>
            <a:off x="939343" y="2319119"/>
            <a:ext cx="10947857" cy="0"/>
          </a:xfrm>
          <a:prstGeom prst="straightConnector1">
            <a:avLst/>
          </a:prstGeom>
          <a:noFill/>
          <a:ln cap="rnd" cmpd="sng" w="25400">
            <a:solidFill>
              <a:schemeClr val="accent6"/>
            </a:solidFill>
            <a:prstDash val="solid"/>
            <a:miter lim="800000"/>
            <a:headEnd len="sm" w="sm" type="none"/>
            <a:tailEnd len="sm" w="sm" type="none"/>
          </a:ln>
        </p:spPr>
      </p:cxnSp>
      <p:sp>
        <p:nvSpPr>
          <p:cNvPr id="424" name="Google Shape;424;p12"/>
          <p:cNvSpPr/>
          <p:nvPr/>
        </p:nvSpPr>
        <p:spPr>
          <a:xfrm>
            <a:off x="304800" y="1755597"/>
            <a:ext cx="563523" cy="563521"/>
          </a:xfrm>
          <a:prstGeom prst="rect">
            <a:avLst/>
          </a:prstGeom>
          <a:solidFill>
            <a:srgbClr val="EDEDF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600"/>
              <a:buFont typeface="Arial"/>
              <a:buNone/>
            </a:pPr>
            <a:r>
              <a:t/>
            </a:r>
            <a:endParaRPr b="1" i="0" sz="1600" u="none" cap="none" strike="noStrike">
              <a:solidFill>
                <a:srgbClr val="000000"/>
              </a:solidFill>
              <a:latin typeface="Play"/>
              <a:ea typeface="Play"/>
              <a:cs typeface="Play"/>
              <a:sym typeface="Play"/>
            </a:endParaRPr>
          </a:p>
        </p:txBody>
      </p:sp>
      <p:grpSp>
        <p:nvGrpSpPr>
          <p:cNvPr id="425" name="Google Shape;425;p12"/>
          <p:cNvGrpSpPr/>
          <p:nvPr/>
        </p:nvGrpSpPr>
        <p:grpSpPr>
          <a:xfrm>
            <a:off x="419710" y="1871027"/>
            <a:ext cx="333702" cy="332661"/>
            <a:chOff x="2572160" y="915900"/>
            <a:chExt cx="302172" cy="301229"/>
          </a:xfrm>
        </p:grpSpPr>
        <p:sp>
          <p:nvSpPr>
            <p:cNvPr id="426" name="Google Shape;426;p12"/>
            <p:cNvSpPr/>
            <p:nvPr/>
          </p:nvSpPr>
          <p:spPr>
            <a:xfrm>
              <a:off x="2572160" y="930789"/>
              <a:ext cx="127933" cy="91554"/>
            </a:xfrm>
            <a:custGeom>
              <a:rect b="b" l="l" r="r" t="t"/>
              <a:pathLst>
                <a:path extrusionOk="0" h="388334" w="542639">
                  <a:moveTo>
                    <a:pt x="542639" y="280988"/>
                  </a:moveTo>
                  <a:cubicBezTo>
                    <a:pt x="516636" y="267748"/>
                    <a:pt x="487490" y="239363"/>
                    <a:pt x="482822" y="179070"/>
                  </a:cubicBezTo>
                  <a:cubicBezTo>
                    <a:pt x="479850" y="141184"/>
                    <a:pt x="458497" y="107161"/>
                    <a:pt x="425672" y="88011"/>
                  </a:cubicBezTo>
                  <a:cubicBezTo>
                    <a:pt x="385191" y="62293"/>
                    <a:pt x="335852" y="50959"/>
                    <a:pt x="289465" y="41434"/>
                  </a:cubicBezTo>
                  <a:cubicBezTo>
                    <a:pt x="243078" y="31909"/>
                    <a:pt x="195072" y="25622"/>
                    <a:pt x="147638" y="19526"/>
                  </a:cubicBezTo>
                  <a:cubicBezTo>
                    <a:pt x="103822" y="13906"/>
                    <a:pt x="61913" y="7429"/>
                    <a:pt x="18574" y="0"/>
                  </a:cubicBezTo>
                  <a:cubicBezTo>
                    <a:pt x="18097" y="8953"/>
                    <a:pt x="40862" y="64294"/>
                    <a:pt x="61341" y="87630"/>
                  </a:cubicBezTo>
                  <a:cubicBezTo>
                    <a:pt x="81914" y="111592"/>
                    <a:pt x="106628" y="131660"/>
                    <a:pt x="134302" y="146875"/>
                  </a:cubicBezTo>
                  <a:cubicBezTo>
                    <a:pt x="88646" y="142152"/>
                    <a:pt x="43624" y="132573"/>
                    <a:pt x="0" y="118300"/>
                  </a:cubicBezTo>
                  <a:cubicBezTo>
                    <a:pt x="15049" y="198120"/>
                    <a:pt x="148876" y="266033"/>
                    <a:pt x="192500" y="280225"/>
                  </a:cubicBezTo>
                  <a:cubicBezTo>
                    <a:pt x="188404" y="287084"/>
                    <a:pt x="81439" y="269843"/>
                    <a:pt x="75819" y="271844"/>
                  </a:cubicBezTo>
                  <a:cubicBezTo>
                    <a:pt x="81343" y="325946"/>
                    <a:pt x="181546" y="376619"/>
                    <a:pt x="233267" y="388334"/>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27" name="Google Shape;427;p12"/>
            <p:cNvSpPr/>
            <p:nvPr/>
          </p:nvSpPr>
          <p:spPr>
            <a:xfrm>
              <a:off x="2689000" y="1037950"/>
              <a:ext cx="14439" cy="6288"/>
            </a:xfrm>
            <a:custGeom>
              <a:rect b="b" l="l" r="r" t="t"/>
              <a:pathLst>
                <a:path extrusionOk="0" h="26669" w="61245">
                  <a:moveTo>
                    <a:pt x="0" y="26670"/>
                  </a:moveTo>
                  <a:cubicBezTo>
                    <a:pt x="21908" y="23050"/>
                    <a:pt x="59817" y="1238"/>
                    <a:pt x="61246" y="0"/>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28" name="Google Shape;428;p12"/>
            <p:cNvSpPr/>
            <p:nvPr/>
          </p:nvSpPr>
          <p:spPr>
            <a:xfrm>
              <a:off x="2727962" y="1122790"/>
              <a:ext cx="2156" cy="36087"/>
            </a:xfrm>
            <a:custGeom>
              <a:rect b="b" l="l" r="r" t="t"/>
              <a:pathLst>
                <a:path extrusionOk="0" h="153066" w="9144">
                  <a:moveTo>
                    <a:pt x="9144" y="0"/>
                  </a:moveTo>
                  <a:lnTo>
                    <a:pt x="0" y="153067"/>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29" name="Google Shape;429;p12"/>
            <p:cNvSpPr/>
            <p:nvPr/>
          </p:nvSpPr>
          <p:spPr>
            <a:xfrm>
              <a:off x="2731443" y="1077271"/>
              <a:ext cx="1370" cy="23130"/>
            </a:xfrm>
            <a:custGeom>
              <a:rect b="b" l="l" r="r" t="t"/>
              <a:pathLst>
                <a:path extrusionOk="0" h="98107" w="5810">
                  <a:moveTo>
                    <a:pt x="5810" y="0"/>
                  </a:moveTo>
                  <a:lnTo>
                    <a:pt x="0" y="98108"/>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30" name="Google Shape;430;p12"/>
            <p:cNvSpPr/>
            <p:nvPr/>
          </p:nvSpPr>
          <p:spPr>
            <a:xfrm>
              <a:off x="2734587" y="967146"/>
              <a:ext cx="4738" cy="80191"/>
            </a:xfrm>
            <a:custGeom>
              <a:rect b="b" l="l" r="r" t="t"/>
              <a:pathLst>
                <a:path extrusionOk="0" h="340137" w="20097">
                  <a:moveTo>
                    <a:pt x="20098" y="0"/>
                  </a:moveTo>
                  <a:lnTo>
                    <a:pt x="0" y="340138"/>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31" name="Google Shape;431;p12"/>
            <p:cNvSpPr/>
            <p:nvPr/>
          </p:nvSpPr>
          <p:spPr>
            <a:xfrm>
              <a:off x="2708672" y="968942"/>
              <a:ext cx="4536" cy="77407"/>
            </a:xfrm>
            <a:custGeom>
              <a:rect b="b" l="l" r="r" t="t"/>
              <a:pathLst>
                <a:path extrusionOk="0" h="328326" w="19240">
                  <a:moveTo>
                    <a:pt x="19240" y="328327"/>
                  </a:moveTo>
                  <a:lnTo>
                    <a:pt x="0"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32" name="Google Shape;432;p12"/>
            <p:cNvSpPr/>
            <p:nvPr/>
          </p:nvSpPr>
          <p:spPr>
            <a:xfrm>
              <a:off x="2714802" y="1078731"/>
              <a:ext cx="2650" cy="23916"/>
            </a:xfrm>
            <a:custGeom>
              <a:rect b="b" l="l" r="r" t="t"/>
              <a:pathLst>
                <a:path extrusionOk="0" h="101441" w="11239">
                  <a:moveTo>
                    <a:pt x="11239" y="101441"/>
                  </a:moveTo>
                  <a:lnTo>
                    <a:pt x="0"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33" name="Google Shape;433;p12"/>
            <p:cNvSpPr/>
            <p:nvPr/>
          </p:nvSpPr>
          <p:spPr>
            <a:xfrm>
              <a:off x="2717699" y="1122745"/>
              <a:ext cx="2021" cy="34313"/>
            </a:xfrm>
            <a:custGeom>
              <a:rect b="b" l="l" r="r" t="t"/>
              <a:pathLst>
                <a:path extrusionOk="0" h="145542" w="8572">
                  <a:moveTo>
                    <a:pt x="8573" y="145542"/>
                  </a:moveTo>
                  <a:lnTo>
                    <a:pt x="0"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34" name="Google Shape;434;p12"/>
            <p:cNvSpPr/>
            <p:nvPr/>
          </p:nvSpPr>
          <p:spPr>
            <a:xfrm>
              <a:off x="2700992" y="915900"/>
              <a:ext cx="46035" cy="46035"/>
            </a:xfrm>
            <a:custGeom>
              <a:rect b="b" l="l" r="r" t="t"/>
              <a:pathLst>
                <a:path extrusionOk="0" h="195262" w="195262">
                  <a:moveTo>
                    <a:pt x="195262" y="97631"/>
                  </a:moveTo>
                  <a:cubicBezTo>
                    <a:pt x="195262" y="151552"/>
                    <a:pt x="151551" y="195263"/>
                    <a:pt x="97631" y="195263"/>
                  </a:cubicBezTo>
                  <a:cubicBezTo>
                    <a:pt x="43711" y="195263"/>
                    <a:pt x="0" y="151552"/>
                    <a:pt x="0" y="97631"/>
                  </a:cubicBezTo>
                  <a:cubicBezTo>
                    <a:pt x="0" y="43711"/>
                    <a:pt x="43711" y="0"/>
                    <a:pt x="97631" y="0"/>
                  </a:cubicBezTo>
                  <a:cubicBezTo>
                    <a:pt x="151551" y="0"/>
                    <a:pt x="195262" y="43711"/>
                    <a:pt x="195262" y="97631"/>
                  </a:cubicBezTo>
                  <a:close/>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35" name="Google Shape;435;p12"/>
            <p:cNvSpPr/>
            <p:nvPr/>
          </p:nvSpPr>
          <p:spPr>
            <a:xfrm>
              <a:off x="2642607" y="1013293"/>
              <a:ext cx="7835" cy="30855"/>
            </a:xfrm>
            <a:custGeom>
              <a:rect b="b" l="l" r="r" t="t"/>
              <a:pathLst>
                <a:path extrusionOk="0" h="130873" w="33234">
                  <a:moveTo>
                    <a:pt x="33235" y="0"/>
                  </a:moveTo>
                  <a:cubicBezTo>
                    <a:pt x="23480" y="11626"/>
                    <a:pt x="15548" y="24665"/>
                    <a:pt x="9708" y="38671"/>
                  </a:cubicBezTo>
                  <a:cubicBezTo>
                    <a:pt x="-2090" y="68097"/>
                    <a:pt x="-3169" y="100733"/>
                    <a:pt x="6660" y="130873"/>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36" name="Google Shape;436;p12"/>
            <p:cNvSpPr/>
            <p:nvPr/>
          </p:nvSpPr>
          <p:spPr>
            <a:xfrm>
              <a:off x="2657494" y="1002148"/>
              <a:ext cx="106763" cy="214981"/>
            </a:xfrm>
            <a:custGeom>
              <a:rect b="b" l="l" r="r" t="t"/>
              <a:pathLst>
                <a:path extrusionOk="0" h="911859" w="452844">
                  <a:moveTo>
                    <a:pt x="60770" y="640969"/>
                  </a:moveTo>
                  <a:cubicBezTo>
                    <a:pt x="78962" y="665639"/>
                    <a:pt x="109157" y="684308"/>
                    <a:pt x="150971" y="696023"/>
                  </a:cubicBezTo>
                  <a:cubicBezTo>
                    <a:pt x="200311" y="709835"/>
                    <a:pt x="338900" y="742601"/>
                    <a:pt x="343853" y="791273"/>
                  </a:cubicBezTo>
                  <a:cubicBezTo>
                    <a:pt x="347091" y="822134"/>
                    <a:pt x="326708" y="850995"/>
                    <a:pt x="285845" y="854710"/>
                  </a:cubicBezTo>
                  <a:cubicBezTo>
                    <a:pt x="223361" y="860425"/>
                    <a:pt x="223361" y="911860"/>
                    <a:pt x="268224" y="911860"/>
                  </a:cubicBezTo>
                  <a:cubicBezTo>
                    <a:pt x="310229" y="911860"/>
                    <a:pt x="418338" y="883285"/>
                    <a:pt x="406908" y="788035"/>
                  </a:cubicBezTo>
                  <a:cubicBezTo>
                    <a:pt x="397383" y="704501"/>
                    <a:pt x="320516" y="680593"/>
                    <a:pt x="201740" y="644398"/>
                  </a:cubicBezTo>
                  <a:cubicBezTo>
                    <a:pt x="157353" y="630872"/>
                    <a:pt x="92964" y="601154"/>
                    <a:pt x="130874" y="549148"/>
                  </a:cubicBezTo>
                  <a:cubicBezTo>
                    <a:pt x="169926" y="495427"/>
                    <a:pt x="292799" y="537337"/>
                    <a:pt x="395859" y="465042"/>
                  </a:cubicBezTo>
                  <a:cubicBezTo>
                    <a:pt x="462534" y="417989"/>
                    <a:pt x="494062" y="279305"/>
                    <a:pt x="356902" y="250349"/>
                  </a:cubicBezTo>
                  <a:cubicBezTo>
                    <a:pt x="264986" y="231299"/>
                    <a:pt x="43625" y="240824"/>
                    <a:pt x="16859" y="147383"/>
                  </a:cubicBezTo>
                  <a:cubicBezTo>
                    <a:pt x="5048" y="105092"/>
                    <a:pt x="40767" y="49561"/>
                    <a:pt x="173450" y="80803"/>
                  </a:cubicBezTo>
                  <a:cubicBezTo>
                    <a:pt x="194310" y="85757"/>
                    <a:pt x="134398" y="6509"/>
                    <a:pt x="90964" y="889"/>
                  </a:cubicBezTo>
                  <a:cubicBezTo>
                    <a:pt x="59191" y="-2681"/>
                    <a:pt x="27144" y="4568"/>
                    <a:pt x="0" y="21463"/>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37" name="Google Shape;437;p12"/>
            <p:cNvSpPr/>
            <p:nvPr/>
          </p:nvSpPr>
          <p:spPr>
            <a:xfrm>
              <a:off x="2666910" y="1122790"/>
              <a:ext cx="4080" cy="21288"/>
            </a:xfrm>
            <a:custGeom>
              <a:rect b="b" l="l" r="r" t="t"/>
              <a:pathLst>
                <a:path extrusionOk="0" h="90296" w="17305">
                  <a:moveTo>
                    <a:pt x="17306" y="0"/>
                  </a:moveTo>
                  <a:cubicBezTo>
                    <a:pt x="8115" y="14832"/>
                    <a:pt x="2475" y="31587"/>
                    <a:pt x="827" y="48958"/>
                  </a:cubicBezTo>
                  <a:cubicBezTo>
                    <a:pt x="-764" y="62759"/>
                    <a:pt x="-56" y="76728"/>
                    <a:pt x="2923" y="90297"/>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38" name="Google Shape;438;p12"/>
            <p:cNvSpPr/>
            <p:nvPr/>
          </p:nvSpPr>
          <p:spPr>
            <a:xfrm>
              <a:off x="2649365" y="1054119"/>
              <a:ext cx="96809" cy="63753"/>
            </a:xfrm>
            <a:custGeom>
              <a:rect b="b" l="l" r="r" t="t"/>
              <a:pathLst>
                <a:path extrusionOk="0" h="270414" w="410622">
                  <a:moveTo>
                    <a:pt x="0" y="0"/>
                  </a:moveTo>
                  <a:cubicBezTo>
                    <a:pt x="14688" y="18929"/>
                    <a:pt x="34058" y="33703"/>
                    <a:pt x="56198" y="42863"/>
                  </a:cubicBezTo>
                  <a:cubicBezTo>
                    <a:pt x="122873" y="71438"/>
                    <a:pt x="211931" y="78581"/>
                    <a:pt x="320135" y="93154"/>
                  </a:cubicBezTo>
                  <a:cubicBezTo>
                    <a:pt x="355473" y="97917"/>
                    <a:pt x="418243" y="102679"/>
                    <a:pt x="409861" y="152019"/>
                  </a:cubicBezTo>
                  <a:cubicBezTo>
                    <a:pt x="401479" y="201359"/>
                    <a:pt x="310610" y="218027"/>
                    <a:pt x="230696" y="226314"/>
                  </a:cubicBezTo>
                  <a:cubicBezTo>
                    <a:pt x="198692" y="229552"/>
                    <a:pt x="144971" y="237554"/>
                    <a:pt x="109442" y="270415"/>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39" name="Google Shape;439;p12"/>
            <p:cNvSpPr/>
            <p:nvPr/>
          </p:nvSpPr>
          <p:spPr>
            <a:xfrm>
              <a:off x="2683030" y="1070961"/>
              <a:ext cx="10417" cy="38176"/>
            </a:xfrm>
            <a:custGeom>
              <a:rect b="b" l="l" r="r" t="t"/>
              <a:pathLst>
                <a:path extrusionOk="0" h="161925" w="44184">
                  <a:moveTo>
                    <a:pt x="44185" y="161925"/>
                  </a:moveTo>
                  <a:cubicBezTo>
                    <a:pt x="3132" y="122968"/>
                    <a:pt x="-18204" y="49149"/>
                    <a:pt x="19896" y="0"/>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40" name="Google Shape;440;p12"/>
            <p:cNvSpPr/>
            <p:nvPr/>
          </p:nvSpPr>
          <p:spPr>
            <a:xfrm>
              <a:off x="2723246" y="1122004"/>
              <a:ext cx="38457" cy="38063"/>
            </a:xfrm>
            <a:custGeom>
              <a:rect b="b" l="l" r="r" t="t"/>
              <a:pathLst>
                <a:path extrusionOk="0" h="161448" w="163119">
                  <a:moveTo>
                    <a:pt x="0" y="161449"/>
                  </a:moveTo>
                  <a:cubicBezTo>
                    <a:pt x="24003" y="152876"/>
                    <a:pt x="51054" y="144590"/>
                    <a:pt x="80677" y="135541"/>
                  </a:cubicBezTo>
                  <a:cubicBezTo>
                    <a:pt x="125158" y="122015"/>
                    <a:pt x="189548" y="92297"/>
                    <a:pt x="151638" y="40291"/>
                  </a:cubicBezTo>
                  <a:cubicBezTo>
                    <a:pt x="126968" y="6286"/>
                    <a:pt x="68580" y="10573"/>
                    <a:pt x="2953" y="0"/>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41" name="Google Shape;441;p12"/>
            <p:cNvSpPr/>
            <p:nvPr/>
          </p:nvSpPr>
          <p:spPr>
            <a:xfrm>
              <a:off x="2693669" y="1169365"/>
              <a:ext cx="19808" cy="43700"/>
            </a:xfrm>
            <a:custGeom>
              <a:rect b="b" l="l" r="r" t="t"/>
              <a:pathLst>
                <a:path extrusionOk="0" h="185356" w="84019">
                  <a:moveTo>
                    <a:pt x="84020" y="185357"/>
                  </a:moveTo>
                  <a:cubicBezTo>
                    <a:pt x="34870" y="176594"/>
                    <a:pt x="-6563" y="140875"/>
                    <a:pt x="866" y="78296"/>
                  </a:cubicBezTo>
                  <a:cubicBezTo>
                    <a:pt x="3828" y="46948"/>
                    <a:pt x="20182" y="18406"/>
                    <a:pt x="45729" y="0"/>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42" name="Google Shape;442;p12"/>
            <p:cNvSpPr/>
            <p:nvPr/>
          </p:nvSpPr>
          <p:spPr>
            <a:xfrm>
              <a:off x="2708677" y="1175899"/>
              <a:ext cx="15243" cy="27868"/>
            </a:xfrm>
            <a:custGeom>
              <a:rect b="b" l="l" r="r" t="t"/>
              <a:pathLst>
                <a:path extrusionOk="0" h="118205" w="64653">
                  <a:moveTo>
                    <a:pt x="64273" y="0"/>
                  </a:moveTo>
                  <a:cubicBezTo>
                    <a:pt x="29887" y="14954"/>
                    <a:pt x="2455" y="33147"/>
                    <a:pt x="265" y="54292"/>
                  </a:cubicBezTo>
                  <a:cubicBezTo>
                    <a:pt x="-2974" y="85154"/>
                    <a:pt x="23791" y="114491"/>
                    <a:pt x="64654" y="118205"/>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43" name="Google Shape;443;p12"/>
            <p:cNvSpPr/>
            <p:nvPr/>
          </p:nvSpPr>
          <p:spPr>
            <a:xfrm>
              <a:off x="2743928" y="1139902"/>
              <a:ext cx="36357" cy="29148"/>
            </a:xfrm>
            <a:custGeom>
              <a:rect b="b" l="l" r="r" t="t"/>
              <a:pathLst>
                <a:path extrusionOk="0" h="123634" w="154209">
                  <a:moveTo>
                    <a:pt x="154210" y="0"/>
                  </a:moveTo>
                  <a:cubicBezTo>
                    <a:pt x="150686" y="53245"/>
                    <a:pt x="113252" y="92297"/>
                    <a:pt x="43625" y="111728"/>
                  </a:cubicBezTo>
                  <a:cubicBezTo>
                    <a:pt x="32671" y="114776"/>
                    <a:pt x="17335" y="118777"/>
                    <a:pt x="0" y="123634"/>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44" name="Google Shape;444;p12"/>
            <p:cNvSpPr/>
            <p:nvPr/>
          </p:nvSpPr>
          <p:spPr>
            <a:xfrm>
              <a:off x="2753742" y="1109137"/>
              <a:ext cx="24702" cy="17965"/>
            </a:xfrm>
            <a:custGeom>
              <a:rect b="b" l="l" r="r" t="t"/>
              <a:pathLst>
                <a:path extrusionOk="0" h="76200" w="104775">
                  <a:moveTo>
                    <a:pt x="0" y="0"/>
                  </a:moveTo>
                  <a:cubicBezTo>
                    <a:pt x="40100" y="8954"/>
                    <a:pt x="85725" y="28575"/>
                    <a:pt x="104775" y="76200"/>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45" name="Google Shape;445;p12"/>
            <p:cNvSpPr/>
            <p:nvPr/>
          </p:nvSpPr>
          <p:spPr>
            <a:xfrm>
              <a:off x="2701194" y="1076081"/>
              <a:ext cx="22636" cy="28317"/>
            </a:xfrm>
            <a:custGeom>
              <a:rect b="b" l="l" r="r" t="t"/>
              <a:pathLst>
                <a:path extrusionOk="0" h="120110" w="96012">
                  <a:moveTo>
                    <a:pt x="90392" y="0"/>
                  </a:moveTo>
                  <a:cubicBezTo>
                    <a:pt x="55150" y="4763"/>
                    <a:pt x="-7620" y="9525"/>
                    <a:pt x="762" y="58865"/>
                  </a:cubicBezTo>
                  <a:cubicBezTo>
                    <a:pt x="6096" y="90011"/>
                    <a:pt x="46673" y="108585"/>
                    <a:pt x="96012" y="120110"/>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46" name="Google Shape;446;p12"/>
            <p:cNvSpPr/>
            <p:nvPr/>
          </p:nvSpPr>
          <p:spPr>
            <a:xfrm>
              <a:off x="2759558" y="1044171"/>
              <a:ext cx="43565" cy="26790"/>
            </a:xfrm>
            <a:custGeom>
              <a:rect b="b" l="l" r="r" t="t"/>
              <a:pathLst>
                <a:path extrusionOk="0" h="113633" w="184785">
                  <a:moveTo>
                    <a:pt x="184785" y="0"/>
                  </a:moveTo>
                  <a:cubicBezTo>
                    <a:pt x="172647" y="38466"/>
                    <a:pt x="144127" y="69601"/>
                    <a:pt x="106871" y="85058"/>
                  </a:cubicBezTo>
                  <a:cubicBezTo>
                    <a:pt x="72467" y="98670"/>
                    <a:pt x="36606" y="108258"/>
                    <a:pt x="0" y="113633"/>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47" name="Google Shape;447;p12"/>
            <p:cNvSpPr/>
            <p:nvPr/>
          </p:nvSpPr>
          <p:spPr>
            <a:xfrm>
              <a:off x="2723920" y="1002116"/>
              <a:ext cx="80146" cy="56539"/>
            </a:xfrm>
            <a:custGeom>
              <a:rect b="b" l="l" r="r" t="t"/>
              <a:pathLst>
                <a:path extrusionOk="0" h="239813" w="339947">
                  <a:moveTo>
                    <a:pt x="0" y="239814"/>
                  </a:moveTo>
                  <a:cubicBezTo>
                    <a:pt x="103061" y="230289"/>
                    <a:pt x="242221" y="217906"/>
                    <a:pt x="262604" y="146754"/>
                  </a:cubicBezTo>
                  <a:cubicBezTo>
                    <a:pt x="274415" y="105225"/>
                    <a:pt x="238696" y="49695"/>
                    <a:pt x="106013" y="80937"/>
                  </a:cubicBezTo>
                  <a:cubicBezTo>
                    <a:pt x="85153" y="85890"/>
                    <a:pt x="145066" y="6642"/>
                    <a:pt x="188500" y="1022"/>
                  </a:cubicBezTo>
                  <a:cubicBezTo>
                    <a:pt x="250303" y="-6528"/>
                    <a:pt x="309478" y="28352"/>
                    <a:pt x="332803" y="86080"/>
                  </a:cubicBezTo>
                  <a:cubicBezTo>
                    <a:pt x="335968" y="93597"/>
                    <a:pt x="338362" y="101416"/>
                    <a:pt x="339947" y="109416"/>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48" name="Google Shape;448;p12"/>
            <p:cNvSpPr/>
            <p:nvPr/>
          </p:nvSpPr>
          <p:spPr>
            <a:xfrm>
              <a:off x="2746399" y="930789"/>
              <a:ext cx="127933" cy="91554"/>
            </a:xfrm>
            <a:custGeom>
              <a:rect b="b" l="l" r="r" t="t"/>
              <a:pathLst>
                <a:path extrusionOk="0" h="388334" w="542639">
                  <a:moveTo>
                    <a:pt x="0" y="280988"/>
                  </a:moveTo>
                  <a:cubicBezTo>
                    <a:pt x="26003" y="267748"/>
                    <a:pt x="55150" y="239363"/>
                    <a:pt x="59817" y="179070"/>
                  </a:cubicBezTo>
                  <a:cubicBezTo>
                    <a:pt x="62789" y="141184"/>
                    <a:pt x="84143" y="107161"/>
                    <a:pt x="116967" y="88011"/>
                  </a:cubicBezTo>
                  <a:cubicBezTo>
                    <a:pt x="157448" y="62293"/>
                    <a:pt x="206788" y="50959"/>
                    <a:pt x="253175" y="41434"/>
                  </a:cubicBezTo>
                  <a:cubicBezTo>
                    <a:pt x="299561" y="31909"/>
                    <a:pt x="347567" y="25622"/>
                    <a:pt x="395002" y="19526"/>
                  </a:cubicBezTo>
                  <a:cubicBezTo>
                    <a:pt x="438817" y="13906"/>
                    <a:pt x="480727" y="7429"/>
                    <a:pt x="524066" y="0"/>
                  </a:cubicBezTo>
                  <a:cubicBezTo>
                    <a:pt x="524542" y="8953"/>
                    <a:pt x="501777" y="64294"/>
                    <a:pt x="481298" y="87630"/>
                  </a:cubicBezTo>
                  <a:cubicBezTo>
                    <a:pt x="460725" y="111592"/>
                    <a:pt x="436012" y="131660"/>
                    <a:pt x="408337" y="146875"/>
                  </a:cubicBezTo>
                  <a:cubicBezTo>
                    <a:pt x="453993" y="142152"/>
                    <a:pt x="499015" y="132573"/>
                    <a:pt x="542639" y="118300"/>
                  </a:cubicBezTo>
                  <a:cubicBezTo>
                    <a:pt x="527590" y="198120"/>
                    <a:pt x="393763" y="266033"/>
                    <a:pt x="350139" y="280225"/>
                  </a:cubicBezTo>
                  <a:cubicBezTo>
                    <a:pt x="354235" y="287084"/>
                    <a:pt x="461200" y="269843"/>
                    <a:pt x="466820" y="271844"/>
                  </a:cubicBezTo>
                  <a:cubicBezTo>
                    <a:pt x="461296" y="325946"/>
                    <a:pt x="361093" y="376619"/>
                    <a:pt x="309372" y="388334"/>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49" name="Google Shape;449;p12"/>
            <p:cNvSpPr/>
            <p:nvPr/>
          </p:nvSpPr>
          <p:spPr>
            <a:xfrm>
              <a:off x="2743053" y="1037950"/>
              <a:ext cx="14439" cy="6288"/>
            </a:xfrm>
            <a:custGeom>
              <a:rect b="b" l="l" r="r" t="t"/>
              <a:pathLst>
                <a:path extrusionOk="0" h="26669" w="61245">
                  <a:moveTo>
                    <a:pt x="61246" y="26670"/>
                  </a:moveTo>
                  <a:cubicBezTo>
                    <a:pt x="39338" y="23050"/>
                    <a:pt x="1429" y="1238"/>
                    <a:pt x="0" y="0"/>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50" name="Google Shape;450;p12"/>
            <p:cNvSpPr/>
            <p:nvPr/>
          </p:nvSpPr>
          <p:spPr>
            <a:xfrm>
              <a:off x="2626235" y="954301"/>
              <a:ext cx="35368" cy="29193"/>
            </a:xfrm>
            <a:custGeom>
              <a:rect b="b" l="l" r="r" t="t"/>
              <a:pathLst>
                <a:path extrusionOk="0" h="123825" w="150018">
                  <a:moveTo>
                    <a:pt x="0" y="0"/>
                  </a:moveTo>
                  <a:cubicBezTo>
                    <a:pt x="0" y="0"/>
                    <a:pt x="14288" y="95726"/>
                    <a:pt x="150019" y="123825"/>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sp>
          <p:nvSpPr>
            <p:cNvPr id="451" name="Google Shape;451;p12"/>
            <p:cNvSpPr/>
            <p:nvPr/>
          </p:nvSpPr>
          <p:spPr>
            <a:xfrm>
              <a:off x="2787920" y="954301"/>
              <a:ext cx="35368" cy="29193"/>
            </a:xfrm>
            <a:custGeom>
              <a:rect b="b" l="l" r="r" t="t"/>
              <a:pathLst>
                <a:path extrusionOk="0" h="123825" w="150018">
                  <a:moveTo>
                    <a:pt x="150019" y="0"/>
                  </a:moveTo>
                  <a:cubicBezTo>
                    <a:pt x="150019" y="0"/>
                    <a:pt x="135731" y="95726"/>
                    <a:pt x="0" y="123825"/>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608"/>
                <a:buFont typeface="Arial"/>
                <a:buNone/>
              </a:pPr>
              <a:r>
                <a:t/>
              </a:r>
              <a:endParaRPr b="0" i="0" sz="4608" u="none" cap="none" strike="noStrike">
                <a:solidFill>
                  <a:srgbClr val="FFFFFF"/>
                </a:solidFill>
                <a:latin typeface="Play"/>
                <a:ea typeface="Play"/>
                <a:cs typeface="Play"/>
                <a:sym typeface="Play"/>
              </a:endParaRPr>
            </a:p>
          </p:txBody>
        </p:sp>
      </p:grpSp>
      <p:sp>
        <p:nvSpPr>
          <p:cNvPr id="452" name="Google Shape;452;p12"/>
          <p:cNvSpPr/>
          <p:nvPr/>
        </p:nvSpPr>
        <p:spPr>
          <a:xfrm>
            <a:off x="4214860" y="1955354"/>
            <a:ext cx="3777521" cy="4907351"/>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Play"/>
              <a:ea typeface="Play"/>
              <a:cs typeface="Play"/>
              <a:sym typeface="Play"/>
            </a:endParaRPr>
          </a:p>
        </p:txBody>
      </p:sp>
      <p:sp>
        <p:nvSpPr>
          <p:cNvPr id="453" name="Google Shape;453;p12"/>
          <p:cNvSpPr/>
          <p:nvPr/>
        </p:nvSpPr>
        <p:spPr>
          <a:xfrm>
            <a:off x="8117299" y="1955354"/>
            <a:ext cx="3777521" cy="4907351"/>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Play"/>
              <a:ea typeface="Play"/>
              <a:cs typeface="Play"/>
              <a:sym typeface="Play"/>
            </a:endParaRPr>
          </a:p>
        </p:txBody>
      </p:sp>
      <p:sp>
        <p:nvSpPr>
          <p:cNvPr id="454" name="Google Shape;454;p12"/>
          <p:cNvSpPr txBox="1"/>
          <p:nvPr/>
        </p:nvSpPr>
        <p:spPr>
          <a:xfrm>
            <a:off x="312419" y="2426699"/>
            <a:ext cx="3777522" cy="1866729"/>
          </a:xfrm>
          <a:prstGeom prst="rect">
            <a:avLst/>
          </a:prstGeom>
          <a:noFill/>
          <a:ln>
            <a:noFill/>
          </a:ln>
        </p:spPr>
        <p:txBody>
          <a:bodyPr anchorCtr="0" anchor="t" bIns="182875" lIns="182875" spcFirstLastPara="1" rIns="182875" wrap="square" tIns="182875">
            <a:spAutoFit/>
          </a:bodyPr>
          <a:lstStyle/>
          <a:p>
            <a:pPr indent="0" lvl="0" marL="0" marR="0" rtl="0" algn="l">
              <a:lnSpc>
                <a:spcPct val="90000"/>
              </a:lnSpc>
              <a:spcBef>
                <a:spcPts val="0"/>
              </a:spcBef>
              <a:spcAft>
                <a:spcPts val="0"/>
              </a:spcAft>
              <a:buClr>
                <a:srgbClr val="FFFFFF"/>
              </a:buClr>
              <a:buSzPts val="1620"/>
              <a:buFont typeface="Play"/>
              <a:buNone/>
            </a:pPr>
            <a:r>
              <a:rPr b="1" i="0" lang="en-US" sz="1800" u="none" cap="none" strike="noStrike">
                <a:solidFill>
                  <a:schemeClr val="dk1"/>
                </a:solidFill>
                <a:latin typeface="Arial"/>
                <a:ea typeface="Arial"/>
                <a:cs typeface="Arial"/>
                <a:sym typeface="Arial"/>
              </a:rPr>
              <a:t>Data Integration: </a:t>
            </a:r>
            <a:endParaRPr/>
          </a:p>
          <a:p>
            <a:pPr indent="0" lvl="0" marL="0" marR="0" rtl="0" algn="l">
              <a:lnSpc>
                <a:spcPct val="90000"/>
              </a:lnSpc>
              <a:spcBef>
                <a:spcPts val="0"/>
              </a:spcBef>
              <a:spcAft>
                <a:spcPts val="0"/>
              </a:spcAft>
              <a:buClr>
                <a:srgbClr val="FFFFFF"/>
              </a:buClr>
              <a:buSzPts val="1620"/>
              <a:buFont typeface="Play"/>
              <a:buNone/>
            </a:pPr>
            <a:r>
              <a:rPr b="0" i="0" lang="en-US" sz="1800" u="none" cap="none" strike="noStrike">
                <a:solidFill>
                  <a:schemeClr val="dk1"/>
                </a:solidFill>
                <a:latin typeface="Arial"/>
                <a:ea typeface="Arial"/>
                <a:cs typeface="Arial"/>
                <a:sym typeface="Arial"/>
              </a:rPr>
              <a:t>Unify genomic datasets, clinical trial results, and patient records using SageMaker Lakehouse, enabling comprehensive access from a single interface</a:t>
            </a:r>
            <a:r>
              <a:rPr b="0" i="0" lang="en-US" sz="1800" u="none" cap="none" strike="noStrike">
                <a:solidFill>
                  <a:srgbClr val="FFFFFF"/>
                </a:solidFill>
                <a:latin typeface="Arial"/>
                <a:ea typeface="Arial"/>
                <a:cs typeface="Arial"/>
                <a:sym typeface="Arial"/>
              </a:rPr>
              <a:t>.</a:t>
            </a:r>
            <a:endParaRPr/>
          </a:p>
        </p:txBody>
      </p:sp>
      <p:sp>
        <p:nvSpPr>
          <p:cNvPr id="455" name="Google Shape;455;p12"/>
          <p:cNvSpPr txBox="1"/>
          <p:nvPr/>
        </p:nvSpPr>
        <p:spPr>
          <a:xfrm>
            <a:off x="4214859" y="2426699"/>
            <a:ext cx="3628242" cy="1617430"/>
          </a:xfrm>
          <a:prstGeom prst="rect">
            <a:avLst/>
          </a:prstGeom>
          <a:noFill/>
          <a:ln>
            <a:noFill/>
          </a:ln>
        </p:spPr>
        <p:txBody>
          <a:bodyPr anchorCtr="0" anchor="t" bIns="182875" lIns="182875" spcFirstLastPara="1" rIns="182875" wrap="square" tIns="182875">
            <a:spAutoFit/>
          </a:bodyPr>
          <a:lstStyle/>
          <a:p>
            <a:pPr indent="0" lvl="0" marL="0" marR="0" rtl="0" algn="l">
              <a:lnSpc>
                <a:spcPct val="90000"/>
              </a:lnSpc>
              <a:spcBef>
                <a:spcPts val="0"/>
              </a:spcBef>
              <a:spcAft>
                <a:spcPts val="0"/>
              </a:spcAft>
              <a:buClr>
                <a:srgbClr val="FFFFFF"/>
              </a:buClr>
              <a:buSzPts val="1620"/>
              <a:buFont typeface="Play"/>
              <a:buNone/>
            </a:pPr>
            <a:r>
              <a:rPr b="1" i="0" lang="en-US" sz="1800" u="none" cap="none" strike="noStrike">
                <a:solidFill>
                  <a:schemeClr val="dk1"/>
                </a:solidFill>
                <a:latin typeface="Arial"/>
                <a:ea typeface="Arial"/>
                <a:cs typeface="Arial"/>
                <a:sym typeface="Arial"/>
              </a:rPr>
              <a:t>Collaborative Research: </a:t>
            </a:r>
            <a:r>
              <a:rPr b="0" i="0" lang="en-US" sz="1800" u="none" cap="none" strike="noStrike">
                <a:solidFill>
                  <a:schemeClr val="dk1"/>
                </a:solidFill>
                <a:latin typeface="Arial"/>
                <a:ea typeface="Arial"/>
                <a:cs typeface="Arial"/>
                <a:sym typeface="Arial"/>
              </a:rPr>
              <a:t>Foster seamless collaboration among bioinformaticians, data scientists, and clinicians through the unified studio environment.</a:t>
            </a:r>
            <a:endParaRPr/>
          </a:p>
        </p:txBody>
      </p:sp>
      <p:sp>
        <p:nvSpPr>
          <p:cNvPr id="456" name="Google Shape;456;p12"/>
          <p:cNvSpPr txBox="1"/>
          <p:nvPr/>
        </p:nvSpPr>
        <p:spPr>
          <a:xfrm>
            <a:off x="8117298" y="2426699"/>
            <a:ext cx="3777522" cy="1617430"/>
          </a:xfrm>
          <a:prstGeom prst="rect">
            <a:avLst/>
          </a:prstGeom>
          <a:noFill/>
          <a:ln>
            <a:noFill/>
          </a:ln>
        </p:spPr>
        <p:txBody>
          <a:bodyPr anchorCtr="0" anchor="t" bIns="182875" lIns="182875" spcFirstLastPara="1" rIns="182875" wrap="square" tIns="182875">
            <a:spAutoFit/>
          </a:bodyPr>
          <a:lstStyle/>
          <a:p>
            <a:pPr indent="0" lvl="0" marL="0" marR="0" rtl="0" algn="l">
              <a:lnSpc>
                <a:spcPct val="90000"/>
              </a:lnSpc>
              <a:spcBef>
                <a:spcPts val="0"/>
              </a:spcBef>
              <a:spcAft>
                <a:spcPts val="0"/>
              </a:spcAft>
              <a:buClr>
                <a:srgbClr val="FFFFFF"/>
              </a:buClr>
              <a:buSzPts val="1620"/>
              <a:buFont typeface="Play"/>
              <a:buNone/>
            </a:pPr>
            <a:r>
              <a:rPr b="1" i="0" lang="en-US" sz="1800" u="none" cap="none" strike="noStrike">
                <a:solidFill>
                  <a:schemeClr val="dk1"/>
                </a:solidFill>
                <a:latin typeface="Arial"/>
                <a:ea typeface="Arial"/>
                <a:cs typeface="Arial"/>
                <a:sym typeface="Arial"/>
              </a:rPr>
              <a:t>Advanced Analytics and AI: </a:t>
            </a:r>
            <a:r>
              <a:rPr b="0" i="0" lang="en-US" sz="1800" u="none" cap="none" strike="noStrike">
                <a:solidFill>
                  <a:schemeClr val="dk1"/>
                </a:solidFill>
                <a:latin typeface="Arial"/>
                <a:ea typeface="Arial"/>
                <a:cs typeface="Arial"/>
                <a:sym typeface="Arial"/>
              </a:rPr>
              <a:t>Leverage built-in SQL editor for complex queries and develop ML models to predict drug responses based on genetic profiles.</a:t>
            </a:r>
            <a:endParaRPr/>
          </a:p>
        </p:txBody>
      </p:sp>
      <p:cxnSp>
        <p:nvCxnSpPr>
          <p:cNvPr id="457" name="Google Shape;457;p12"/>
          <p:cNvCxnSpPr/>
          <p:nvPr/>
        </p:nvCxnSpPr>
        <p:spPr>
          <a:xfrm>
            <a:off x="297180" y="4474690"/>
            <a:ext cx="11582400" cy="0"/>
          </a:xfrm>
          <a:prstGeom prst="straightConnector1">
            <a:avLst/>
          </a:prstGeom>
          <a:noFill/>
          <a:ln cap="rnd" cmpd="sng" w="25400">
            <a:solidFill>
              <a:schemeClr val="accent6"/>
            </a:solidFill>
            <a:prstDash val="solid"/>
            <a:miter lim="800000"/>
            <a:headEnd len="sm" w="sm" type="none"/>
            <a:tailEnd len="sm" w="sm" type="none"/>
          </a:ln>
        </p:spPr>
      </p:cxnSp>
      <p:sp>
        <p:nvSpPr>
          <p:cNvPr id="458" name="Google Shape;458;p12"/>
          <p:cNvSpPr txBox="1"/>
          <p:nvPr/>
        </p:nvSpPr>
        <p:spPr>
          <a:xfrm>
            <a:off x="297179" y="4648257"/>
            <a:ext cx="3777522" cy="1617430"/>
          </a:xfrm>
          <a:prstGeom prst="rect">
            <a:avLst/>
          </a:prstGeom>
          <a:noFill/>
          <a:ln>
            <a:noFill/>
          </a:ln>
        </p:spPr>
        <p:txBody>
          <a:bodyPr anchorCtr="0" anchor="t" bIns="182875" lIns="182875" spcFirstLastPara="1" rIns="182875" wrap="square" tIns="182875">
            <a:spAutoFit/>
          </a:bodyPr>
          <a:lstStyle/>
          <a:p>
            <a:pPr indent="0" lvl="0" marL="0" marR="0" rtl="0" algn="l">
              <a:lnSpc>
                <a:spcPct val="90000"/>
              </a:lnSpc>
              <a:spcBef>
                <a:spcPts val="0"/>
              </a:spcBef>
              <a:spcAft>
                <a:spcPts val="0"/>
              </a:spcAft>
              <a:buClr>
                <a:srgbClr val="FFFFFF"/>
              </a:buClr>
              <a:buSzPts val="1620"/>
              <a:buFont typeface="Play"/>
              <a:buNone/>
            </a:pPr>
            <a:r>
              <a:rPr b="1" i="0" lang="en-US" sz="1800" u="none" cap="none" strike="noStrike">
                <a:solidFill>
                  <a:schemeClr val="dk1"/>
                </a:solidFill>
                <a:latin typeface="Arial"/>
                <a:ea typeface="Arial"/>
                <a:cs typeface="Arial"/>
                <a:sym typeface="Arial"/>
              </a:rPr>
              <a:t>Generative AI Applications: </a:t>
            </a:r>
            <a:r>
              <a:rPr b="0" i="0" lang="en-US" sz="1800" u="none" cap="none" strike="noStrike">
                <a:solidFill>
                  <a:schemeClr val="dk1"/>
                </a:solidFill>
                <a:latin typeface="Arial"/>
                <a:ea typeface="Arial"/>
                <a:cs typeface="Arial"/>
                <a:sym typeface="Arial"/>
              </a:rPr>
              <a:t>Create custom AI assistants using Bedrock IDE to help clinicians interpret genomic reports and suggest treatment options.</a:t>
            </a:r>
            <a:endParaRPr/>
          </a:p>
        </p:txBody>
      </p:sp>
      <p:sp>
        <p:nvSpPr>
          <p:cNvPr id="459" name="Google Shape;459;p12"/>
          <p:cNvSpPr txBox="1"/>
          <p:nvPr/>
        </p:nvSpPr>
        <p:spPr>
          <a:xfrm>
            <a:off x="4199619" y="4648257"/>
            <a:ext cx="3628242" cy="1866729"/>
          </a:xfrm>
          <a:prstGeom prst="rect">
            <a:avLst/>
          </a:prstGeom>
          <a:noFill/>
          <a:ln>
            <a:noFill/>
          </a:ln>
        </p:spPr>
        <p:txBody>
          <a:bodyPr anchorCtr="0" anchor="t" bIns="182875" lIns="182875" spcFirstLastPara="1" rIns="182875" wrap="square" tIns="182875">
            <a:spAutoFit/>
          </a:bodyPr>
          <a:lstStyle/>
          <a:p>
            <a:pPr indent="0" lvl="0" marL="0" marR="0" rtl="0" algn="l">
              <a:lnSpc>
                <a:spcPct val="90000"/>
              </a:lnSpc>
              <a:spcBef>
                <a:spcPts val="0"/>
              </a:spcBef>
              <a:spcAft>
                <a:spcPts val="0"/>
              </a:spcAft>
              <a:buClr>
                <a:srgbClr val="FFFFFF"/>
              </a:buClr>
              <a:buSzPts val="1620"/>
              <a:buFont typeface="Play"/>
              <a:buNone/>
            </a:pPr>
            <a:r>
              <a:rPr b="1" i="0" lang="en-US" sz="1800" u="none" cap="none" strike="noStrike">
                <a:solidFill>
                  <a:schemeClr val="dk1"/>
                </a:solidFill>
                <a:latin typeface="Arial"/>
                <a:ea typeface="Arial"/>
                <a:cs typeface="Arial"/>
                <a:sym typeface="Arial"/>
              </a:rPr>
              <a:t>Enhanced Security: </a:t>
            </a:r>
            <a:r>
              <a:rPr b="0" i="0" lang="en-US" sz="1800" u="none" cap="none" strike="noStrike">
                <a:solidFill>
                  <a:schemeClr val="dk1"/>
                </a:solidFill>
                <a:latin typeface="Arial"/>
                <a:ea typeface="Arial"/>
                <a:cs typeface="Arial"/>
                <a:sym typeface="Arial"/>
              </a:rPr>
              <a:t>Implement fine-grained access controls and data lineage tracking to protect sensitive patient data and comply with healthcare regulations.</a:t>
            </a:r>
            <a:endParaRPr/>
          </a:p>
        </p:txBody>
      </p:sp>
      <p:sp>
        <p:nvSpPr>
          <p:cNvPr id="460" name="Google Shape;460;p12"/>
          <p:cNvSpPr txBox="1"/>
          <p:nvPr/>
        </p:nvSpPr>
        <p:spPr>
          <a:xfrm>
            <a:off x="8102058" y="4648257"/>
            <a:ext cx="3777522" cy="1866729"/>
          </a:xfrm>
          <a:prstGeom prst="rect">
            <a:avLst/>
          </a:prstGeom>
          <a:noFill/>
          <a:ln>
            <a:noFill/>
          </a:ln>
        </p:spPr>
        <p:txBody>
          <a:bodyPr anchorCtr="0" anchor="t" bIns="182875" lIns="182875" spcFirstLastPara="1" rIns="182875" wrap="square" tIns="182875">
            <a:spAutoFit/>
          </a:bodyPr>
          <a:lstStyle/>
          <a:p>
            <a:pPr indent="0" lvl="0" marL="0" marR="0" rtl="0" algn="l">
              <a:lnSpc>
                <a:spcPct val="90000"/>
              </a:lnSpc>
              <a:spcBef>
                <a:spcPts val="0"/>
              </a:spcBef>
              <a:spcAft>
                <a:spcPts val="0"/>
              </a:spcAft>
              <a:buClr>
                <a:srgbClr val="FFFFFF"/>
              </a:buClr>
              <a:buSzPts val="1620"/>
              <a:buFont typeface="Play"/>
              <a:buNone/>
            </a:pPr>
            <a:r>
              <a:rPr b="1" i="0" lang="en-US" sz="1800" u="none" cap="none" strike="noStrike">
                <a:solidFill>
                  <a:schemeClr val="dk1"/>
                </a:solidFill>
                <a:latin typeface="Arial"/>
                <a:ea typeface="Arial"/>
                <a:cs typeface="Arial"/>
                <a:sym typeface="Arial"/>
              </a:rPr>
              <a:t>AI-Assisted Development: </a:t>
            </a:r>
            <a:r>
              <a:rPr b="0" i="0" lang="en-US" sz="1800" u="none" cap="none" strike="noStrike">
                <a:solidFill>
                  <a:schemeClr val="dk1"/>
                </a:solidFill>
                <a:latin typeface="Arial"/>
                <a:ea typeface="Arial"/>
                <a:cs typeface="Arial"/>
                <a:sym typeface="Arial"/>
              </a:rPr>
              <a:t>Utilize Amazon Q Developer to accelerate research tasks, such as generating complex SQL queries and optimizing ML models for genomic data analysis.</a:t>
            </a:r>
            <a:endParaRPr/>
          </a:p>
        </p:txBody>
      </p:sp>
      <p:pic>
        <p:nvPicPr>
          <p:cNvPr descr="A blue background with white text&#10;&#10;AI-generated content may be incorrect." id="461" name="Google Shape;461;p12"/>
          <p:cNvPicPr preferRelativeResize="0"/>
          <p:nvPr/>
        </p:nvPicPr>
        <p:blipFill rotWithShape="1">
          <a:blip r:embed="rId3">
            <a:alphaModFix/>
          </a:blip>
          <a:srcRect b="17918" l="0" r="0" t="23085"/>
          <a:stretch/>
        </p:blipFill>
        <p:spPr>
          <a:xfrm>
            <a:off x="0" y="0"/>
            <a:ext cx="12192000" cy="10515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33"/>
              <a:buFont typeface="Play"/>
              <a:buNone/>
            </a:pPr>
            <a:fld id="{00000000-1234-1234-1234-123412341234}" type="slidenum">
              <a:rPr b="0" i="0" lang="en-US" sz="833" u="none" cap="none" strike="noStrike">
                <a:solidFill>
                  <a:schemeClr val="dk1"/>
                </a:solidFill>
                <a:latin typeface="Play"/>
                <a:ea typeface="Play"/>
                <a:cs typeface="Play"/>
                <a:sym typeface="Play"/>
              </a:rPr>
              <a:t>‹#›</a:t>
            </a:fld>
            <a:endParaRPr b="0" i="0" sz="833" u="none" cap="none" strike="noStrike">
              <a:solidFill>
                <a:schemeClr val="dk1"/>
              </a:solidFill>
              <a:latin typeface="Play"/>
              <a:ea typeface="Play"/>
              <a:cs typeface="Play"/>
              <a:sym typeface="Play"/>
            </a:endParaRPr>
          </a:p>
        </p:txBody>
      </p:sp>
      <p:sp>
        <p:nvSpPr>
          <p:cNvPr id="468" name="Google Shape;468;p13"/>
          <p:cNvSpPr/>
          <p:nvPr/>
        </p:nvSpPr>
        <p:spPr>
          <a:xfrm>
            <a:off x="793292" y="2215024"/>
            <a:ext cx="10577881" cy="4422038"/>
          </a:xfrm>
          <a:prstGeom prst="roundRect">
            <a:avLst>
              <a:gd fmla="val 2354" name="adj"/>
            </a:avLst>
          </a:prstGeom>
          <a:noFill/>
          <a:ln cap="flat" cmpd="sng" w="19050">
            <a:solidFill>
              <a:schemeClr val="accent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Play"/>
              <a:ea typeface="Play"/>
              <a:cs typeface="Play"/>
              <a:sym typeface="Play"/>
            </a:endParaRPr>
          </a:p>
        </p:txBody>
      </p:sp>
      <p:sp>
        <p:nvSpPr>
          <p:cNvPr id="469" name="Google Shape;469;p13"/>
          <p:cNvSpPr/>
          <p:nvPr/>
        </p:nvSpPr>
        <p:spPr>
          <a:xfrm>
            <a:off x="3844907" y="2047347"/>
            <a:ext cx="4385187" cy="33535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Play"/>
              <a:buNone/>
            </a:pPr>
            <a:r>
              <a:rPr b="0" i="0" lang="en-US" sz="2400" u="none" cap="none" strike="noStrike">
                <a:solidFill>
                  <a:schemeClr val="dk1"/>
                </a:solidFill>
                <a:latin typeface="Play"/>
                <a:ea typeface="Play"/>
                <a:cs typeface="Play"/>
                <a:sym typeface="Play"/>
              </a:rPr>
              <a:t>SageMaker AI</a:t>
            </a:r>
            <a:endParaRPr/>
          </a:p>
        </p:txBody>
      </p:sp>
      <p:sp>
        <p:nvSpPr>
          <p:cNvPr id="470" name="Google Shape;470;p13"/>
          <p:cNvSpPr txBox="1"/>
          <p:nvPr/>
        </p:nvSpPr>
        <p:spPr>
          <a:xfrm>
            <a:off x="2692335" y="1150307"/>
            <a:ext cx="7087096" cy="553998"/>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600"/>
              <a:buFont typeface="Play"/>
              <a:buNone/>
            </a:pPr>
            <a:r>
              <a:rPr b="0" i="0" lang="en-US" sz="3600" u="none" cap="none" strike="noStrike">
                <a:solidFill>
                  <a:schemeClr val="dk1"/>
                </a:solidFill>
                <a:latin typeface="Play"/>
                <a:ea typeface="Play"/>
                <a:cs typeface="Play"/>
                <a:sym typeface="Play"/>
              </a:rPr>
              <a:t>SageMaker AI – Build and Evaluate</a:t>
            </a:r>
            <a:endParaRPr b="0" i="0" sz="1800" u="none" cap="none" strike="noStrike">
              <a:solidFill>
                <a:schemeClr val="dk1"/>
              </a:solidFill>
              <a:latin typeface="Play"/>
              <a:ea typeface="Play"/>
              <a:cs typeface="Play"/>
              <a:sym typeface="Play"/>
            </a:endParaRPr>
          </a:p>
        </p:txBody>
      </p:sp>
      <p:pic>
        <p:nvPicPr>
          <p:cNvPr id="471" name="Google Shape;471;p13"/>
          <p:cNvPicPr preferRelativeResize="0"/>
          <p:nvPr/>
        </p:nvPicPr>
        <p:blipFill rotWithShape="1">
          <a:blip r:embed="rId3">
            <a:alphaModFix/>
          </a:blip>
          <a:srcRect b="0" l="0" r="0" t="0"/>
          <a:stretch/>
        </p:blipFill>
        <p:spPr>
          <a:xfrm>
            <a:off x="5466466" y="2820863"/>
            <a:ext cx="1117823" cy="1117823"/>
          </a:xfrm>
          <a:prstGeom prst="rect">
            <a:avLst/>
          </a:prstGeom>
          <a:noFill/>
          <a:ln>
            <a:noFill/>
          </a:ln>
        </p:spPr>
      </p:pic>
      <p:sp>
        <p:nvSpPr>
          <p:cNvPr id="472" name="Google Shape;472;p13"/>
          <p:cNvSpPr txBox="1"/>
          <p:nvPr/>
        </p:nvSpPr>
        <p:spPr>
          <a:xfrm>
            <a:off x="2665708" y="4346487"/>
            <a:ext cx="711372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1800"/>
              <a:buFont typeface="Arial"/>
              <a:buNone/>
            </a:pPr>
            <a:r>
              <a:rPr b="0" i="0" lang="en-US" sz="1800" u="none" cap="none" strike="noStrike">
                <a:solidFill>
                  <a:srgbClr val="0070C0"/>
                </a:solidFill>
                <a:latin typeface="Arial"/>
                <a:ea typeface="Arial"/>
                <a:cs typeface="Arial"/>
                <a:sym typeface="Arial"/>
              </a:rPr>
              <a:t>Build ML models with Integrated Development  Environment</a:t>
            </a:r>
            <a:endParaRPr/>
          </a:p>
        </p:txBody>
      </p:sp>
      <p:sp>
        <p:nvSpPr>
          <p:cNvPr id="473" name="Google Shape;473;p13"/>
          <p:cNvSpPr txBox="1"/>
          <p:nvPr/>
        </p:nvSpPr>
        <p:spPr>
          <a:xfrm>
            <a:off x="17535" y="1654578"/>
            <a:ext cx="1218902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1400"/>
              <a:buFont typeface="Play"/>
              <a:buNone/>
            </a:pPr>
            <a:r>
              <a:rPr b="0" i="0" lang="en-US" sz="1400" u="none" cap="none" strike="noStrike">
                <a:solidFill>
                  <a:srgbClr val="0070C0"/>
                </a:solidFill>
                <a:latin typeface="Play"/>
                <a:ea typeface="Play"/>
                <a:cs typeface="Play"/>
                <a:sym typeface="Play"/>
              </a:rPr>
              <a:t>SINGLE DEVELOPMENT ENVIRONMENT TO USE ALL YOUR DATA AND TOOLS FOR ANALYTICS AND AI </a:t>
            </a:r>
            <a:endParaRPr/>
          </a:p>
        </p:txBody>
      </p:sp>
      <p:sp>
        <p:nvSpPr>
          <p:cNvPr id="474" name="Google Shape;474;p13"/>
          <p:cNvSpPr/>
          <p:nvPr/>
        </p:nvSpPr>
        <p:spPr>
          <a:xfrm>
            <a:off x="994799" y="2672829"/>
            <a:ext cx="3244446" cy="1429075"/>
          </a:xfrm>
          <a:prstGeom prst="roundRect">
            <a:avLst>
              <a:gd fmla="val 3922" name="adj"/>
            </a:avLst>
          </a:prstGeom>
          <a:noFill/>
          <a:ln cap="flat" cmpd="sng" w="19050">
            <a:solidFill>
              <a:schemeClr val="accent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Play"/>
              <a:ea typeface="Play"/>
              <a:cs typeface="Play"/>
              <a:sym typeface="Play"/>
            </a:endParaRPr>
          </a:p>
        </p:txBody>
      </p:sp>
      <p:sp>
        <p:nvSpPr>
          <p:cNvPr id="475" name="Google Shape;475;p13"/>
          <p:cNvSpPr/>
          <p:nvPr/>
        </p:nvSpPr>
        <p:spPr>
          <a:xfrm>
            <a:off x="1004429" y="4982367"/>
            <a:ext cx="3244446" cy="1429075"/>
          </a:xfrm>
          <a:prstGeom prst="roundRect">
            <a:avLst>
              <a:gd fmla="val 3922" name="adj"/>
            </a:avLst>
          </a:prstGeom>
          <a:noFill/>
          <a:ln cap="flat" cmpd="sng" w="19050">
            <a:solidFill>
              <a:schemeClr val="accent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Play"/>
              <a:ea typeface="Play"/>
              <a:cs typeface="Play"/>
              <a:sym typeface="Play"/>
            </a:endParaRPr>
          </a:p>
        </p:txBody>
      </p:sp>
      <p:sp>
        <p:nvSpPr>
          <p:cNvPr id="476" name="Google Shape;476;p13"/>
          <p:cNvSpPr/>
          <p:nvPr/>
        </p:nvSpPr>
        <p:spPr>
          <a:xfrm>
            <a:off x="7962386" y="4982366"/>
            <a:ext cx="3244446" cy="1429075"/>
          </a:xfrm>
          <a:prstGeom prst="roundRect">
            <a:avLst>
              <a:gd fmla="val 3922" name="adj"/>
            </a:avLst>
          </a:prstGeom>
          <a:noFill/>
          <a:ln cap="flat" cmpd="sng" w="19050">
            <a:solidFill>
              <a:schemeClr val="accent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Play"/>
              <a:ea typeface="Play"/>
              <a:cs typeface="Play"/>
              <a:sym typeface="Play"/>
            </a:endParaRPr>
          </a:p>
        </p:txBody>
      </p:sp>
      <p:sp>
        <p:nvSpPr>
          <p:cNvPr id="477" name="Google Shape;477;p13"/>
          <p:cNvSpPr txBox="1"/>
          <p:nvPr/>
        </p:nvSpPr>
        <p:spPr>
          <a:xfrm>
            <a:off x="1066116" y="2779609"/>
            <a:ext cx="3101812"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Unified </a:t>
            </a:r>
            <a:r>
              <a:rPr b="0" i="0" lang="en-US" sz="1800" u="none" cap="none" strike="noStrike">
                <a:solidFill>
                  <a:srgbClr val="0070C0"/>
                </a:solidFill>
                <a:latin typeface="Arial"/>
                <a:ea typeface="Arial"/>
                <a:cs typeface="Arial"/>
                <a:sym typeface="Arial"/>
              </a:rPr>
              <a:t>end-to-end ML lifecycle</a:t>
            </a:r>
            <a:r>
              <a:rPr b="0" i="0" lang="en-US" sz="1800" u="none" cap="none" strike="noStrike">
                <a:solidFill>
                  <a:schemeClr val="dk1"/>
                </a:solidFill>
                <a:latin typeface="Arial"/>
                <a:ea typeface="Arial"/>
                <a:cs typeface="Arial"/>
                <a:sym typeface="Arial"/>
              </a:rPr>
              <a:t> for data prep, model build, training, and hosting</a:t>
            </a:r>
            <a:endParaRPr/>
          </a:p>
        </p:txBody>
      </p:sp>
      <p:sp>
        <p:nvSpPr>
          <p:cNvPr id="478" name="Google Shape;478;p13"/>
          <p:cNvSpPr/>
          <p:nvPr/>
        </p:nvSpPr>
        <p:spPr>
          <a:xfrm>
            <a:off x="7952756" y="2672828"/>
            <a:ext cx="3244446" cy="1429075"/>
          </a:xfrm>
          <a:prstGeom prst="roundRect">
            <a:avLst>
              <a:gd fmla="val 3922" name="adj"/>
            </a:avLst>
          </a:prstGeom>
          <a:noFill/>
          <a:ln cap="flat" cmpd="sng" w="19050">
            <a:solidFill>
              <a:schemeClr val="accent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Play"/>
              <a:ea typeface="Play"/>
              <a:cs typeface="Play"/>
              <a:sym typeface="Play"/>
            </a:endParaRPr>
          </a:p>
        </p:txBody>
      </p:sp>
      <p:sp>
        <p:nvSpPr>
          <p:cNvPr id="479" name="Google Shape;479;p13"/>
          <p:cNvSpPr txBox="1"/>
          <p:nvPr/>
        </p:nvSpPr>
        <p:spPr>
          <a:xfrm>
            <a:off x="7972016" y="2925700"/>
            <a:ext cx="3244446"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1800"/>
              <a:buFont typeface="Arial"/>
              <a:buNone/>
            </a:pPr>
            <a:r>
              <a:rPr b="0" i="0" lang="en-US" sz="1800" u="none" cap="none" strike="noStrike">
                <a:solidFill>
                  <a:srgbClr val="0070C0"/>
                </a:solidFill>
                <a:latin typeface="Arial"/>
                <a:ea typeface="Arial"/>
                <a:cs typeface="Arial"/>
                <a:sym typeface="Arial"/>
              </a:rPr>
              <a:t>Access</a:t>
            </a:r>
            <a:r>
              <a:rPr b="0" i="0" lang="en-US" sz="1800" u="none" cap="none" strike="noStrike">
                <a:solidFill>
                  <a:schemeClr val="dk1"/>
                </a:solidFill>
                <a:latin typeface="Arial"/>
                <a:ea typeface="Arial"/>
                <a:cs typeface="Arial"/>
                <a:sym typeface="Arial"/>
              </a:rPr>
              <a:t> team data in shared in your Maxdome domain and project</a:t>
            </a:r>
            <a:endParaRPr/>
          </a:p>
        </p:txBody>
      </p:sp>
      <p:sp>
        <p:nvSpPr>
          <p:cNvPr id="480" name="Google Shape;480;p13"/>
          <p:cNvSpPr txBox="1"/>
          <p:nvPr/>
        </p:nvSpPr>
        <p:spPr>
          <a:xfrm>
            <a:off x="1004428" y="5235237"/>
            <a:ext cx="3244446"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1800"/>
              <a:buFont typeface="Arial"/>
              <a:buNone/>
            </a:pPr>
            <a:r>
              <a:rPr b="0" i="0" lang="en-US" sz="1800" u="none" cap="none" strike="noStrike">
                <a:solidFill>
                  <a:srgbClr val="0070C0"/>
                </a:solidFill>
                <a:latin typeface="Arial"/>
                <a:ea typeface="Arial"/>
                <a:cs typeface="Arial"/>
                <a:sym typeface="Arial"/>
              </a:rPr>
              <a:t>Generate</a:t>
            </a:r>
            <a:r>
              <a:rPr b="0" i="0" lang="en-US" sz="1800" u="none" cap="none" strike="noStrike">
                <a:solidFill>
                  <a:schemeClr val="dk1"/>
                </a:solidFill>
                <a:latin typeface="Arial"/>
                <a:ea typeface="Arial"/>
                <a:cs typeface="Arial"/>
                <a:sym typeface="Arial"/>
              </a:rPr>
              <a:t> code suggestions, </a:t>
            </a:r>
            <a:r>
              <a:rPr b="0" i="0" lang="en-US" sz="1800" u="none" cap="none" strike="noStrike">
                <a:solidFill>
                  <a:srgbClr val="0070C0"/>
                </a:solidFill>
                <a:latin typeface="Arial"/>
                <a:ea typeface="Arial"/>
                <a:cs typeface="Arial"/>
                <a:sym typeface="Arial"/>
              </a:rPr>
              <a:t>detect</a:t>
            </a:r>
            <a:r>
              <a:rPr b="0" i="0" lang="en-US" sz="1800" u="none" cap="none" strike="noStrike">
                <a:solidFill>
                  <a:schemeClr val="dk1"/>
                </a:solidFill>
                <a:latin typeface="Arial"/>
                <a:ea typeface="Arial"/>
                <a:cs typeface="Arial"/>
                <a:sym typeface="Arial"/>
              </a:rPr>
              <a:t> security and code quality issues with Amazon Q</a:t>
            </a:r>
            <a:endParaRPr/>
          </a:p>
        </p:txBody>
      </p:sp>
      <p:sp>
        <p:nvSpPr>
          <p:cNvPr id="481" name="Google Shape;481;p13"/>
          <p:cNvSpPr txBox="1"/>
          <p:nvPr/>
        </p:nvSpPr>
        <p:spPr>
          <a:xfrm>
            <a:off x="7981646" y="5145497"/>
            <a:ext cx="323481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1800"/>
              <a:buFont typeface="Arial"/>
              <a:buNone/>
            </a:pPr>
            <a:r>
              <a:rPr b="0" i="0" lang="en-US" sz="1800" u="none" cap="none" strike="noStrike">
                <a:solidFill>
                  <a:srgbClr val="0070C0"/>
                </a:solidFill>
                <a:latin typeface="Arial"/>
                <a:ea typeface="Arial"/>
                <a:cs typeface="Arial"/>
                <a:sym typeface="Arial"/>
              </a:rPr>
              <a:t>Optimized</a:t>
            </a:r>
            <a:r>
              <a:rPr b="0" i="0" lang="en-US" sz="1800" u="none" cap="none" strike="noStrike">
                <a:solidFill>
                  <a:schemeClr val="dk1"/>
                </a:solidFill>
                <a:latin typeface="Arial"/>
                <a:ea typeface="Arial"/>
                <a:cs typeface="Arial"/>
                <a:sym typeface="Arial"/>
              </a:rPr>
              <a:t> for popular deep learning (DL) frameworks such as TensorFlow, PyTorch, and Hugging Face</a:t>
            </a:r>
            <a:endParaRPr/>
          </a:p>
        </p:txBody>
      </p:sp>
      <p:sp>
        <p:nvSpPr>
          <p:cNvPr id="482" name="Google Shape;482;p13"/>
          <p:cNvSpPr/>
          <p:nvPr/>
        </p:nvSpPr>
        <p:spPr>
          <a:xfrm>
            <a:off x="4483407" y="4982365"/>
            <a:ext cx="3244446" cy="1429075"/>
          </a:xfrm>
          <a:prstGeom prst="roundRect">
            <a:avLst>
              <a:gd fmla="val 3922" name="adj"/>
            </a:avLst>
          </a:prstGeom>
          <a:noFill/>
          <a:ln cap="flat" cmpd="sng" w="19050">
            <a:solidFill>
              <a:schemeClr val="accent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Play"/>
              <a:ea typeface="Play"/>
              <a:cs typeface="Play"/>
              <a:sym typeface="Play"/>
            </a:endParaRPr>
          </a:p>
        </p:txBody>
      </p:sp>
      <p:sp>
        <p:nvSpPr>
          <p:cNvPr id="483" name="Google Shape;483;p13"/>
          <p:cNvSpPr txBox="1"/>
          <p:nvPr/>
        </p:nvSpPr>
        <p:spPr>
          <a:xfrm>
            <a:off x="4515033" y="5214775"/>
            <a:ext cx="322245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1800"/>
              <a:buFont typeface="Arial"/>
              <a:buNone/>
            </a:pPr>
            <a:r>
              <a:rPr b="0" i="0" lang="en-US" sz="1800" u="none" cap="none" strike="noStrike">
                <a:solidFill>
                  <a:srgbClr val="0070C0"/>
                </a:solidFill>
                <a:latin typeface="Arial"/>
                <a:ea typeface="Arial"/>
                <a:cs typeface="Arial"/>
                <a:sym typeface="Arial"/>
              </a:rPr>
              <a:t>Managed</a:t>
            </a:r>
            <a:r>
              <a:rPr b="0" i="0" lang="en-US" sz="1800" u="none" cap="none" strike="noStrike">
                <a:solidFill>
                  <a:schemeClr val="dk1"/>
                </a:solidFill>
                <a:latin typeface="Arial"/>
                <a:ea typeface="Arial"/>
                <a:cs typeface="Arial"/>
                <a:sym typeface="Arial"/>
              </a:rPr>
              <a:t> MLFlow, Model Registry, and interactive Pipelines</a:t>
            </a:r>
            <a:endParaRPr/>
          </a:p>
        </p:txBody>
      </p:sp>
      <p:pic>
        <p:nvPicPr>
          <p:cNvPr descr="A blue background with white text&#10;&#10;AI-generated content may be incorrect." id="484" name="Google Shape;484;p13"/>
          <p:cNvPicPr preferRelativeResize="0"/>
          <p:nvPr/>
        </p:nvPicPr>
        <p:blipFill rotWithShape="1">
          <a:blip r:embed="rId4">
            <a:alphaModFix/>
          </a:blip>
          <a:srcRect b="17918" l="0" r="0" t="23085"/>
          <a:stretch/>
        </p:blipFill>
        <p:spPr>
          <a:xfrm>
            <a:off x="0" y="0"/>
            <a:ext cx="12192000" cy="10515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4"/>
          <p:cNvSpPr txBox="1"/>
          <p:nvPr>
            <p:ph idx="4294967295" type="title"/>
          </p:nvPr>
        </p:nvSpPr>
        <p:spPr>
          <a:xfrm>
            <a:off x="602603" y="1469860"/>
            <a:ext cx="11430000" cy="6381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Play"/>
              <a:buNone/>
            </a:pPr>
            <a:r>
              <a:rPr lang="en-US" sz="3600"/>
              <a:t>Amazon SageMaker Studio Lab</a:t>
            </a:r>
            <a:br>
              <a:rPr lang="en-US" sz="3600">
                <a:solidFill>
                  <a:srgbClr val="E7E6E6"/>
                </a:solidFill>
              </a:rPr>
            </a:br>
            <a:endParaRPr sz="3600"/>
          </a:p>
        </p:txBody>
      </p:sp>
      <p:sp>
        <p:nvSpPr>
          <p:cNvPr id="491" name="Google Shape;491;p14"/>
          <p:cNvSpPr txBox="1"/>
          <p:nvPr>
            <p:ph idx="4294967295" type="body"/>
          </p:nvPr>
        </p:nvSpPr>
        <p:spPr>
          <a:xfrm>
            <a:off x="642291" y="1773787"/>
            <a:ext cx="11415712" cy="425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F5C99"/>
              </a:buClr>
              <a:buSzPts val="1800"/>
              <a:buNone/>
            </a:pPr>
            <a:r>
              <a:rPr lang="en-US" sz="1800" cap="none">
                <a:solidFill>
                  <a:srgbClr val="1F5C99"/>
                </a:solidFill>
              </a:rPr>
              <a:t>A JUPYTER NOTEBOOK SERVICE TO HELP CUSTOMERS MASTER THEIR SKILLS</a:t>
            </a:r>
            <a:endParaRPr/>
          </a:p>
        </p:txBody>
      </p:sp>
      <p:sp>
        <p:nvSpPr>
          <p:cNvPr id="492" name="Google Shape;492;p14"/>
          <p:cNvSpPr txBox="1"/>
          <p:nvPr/>
        </p:nvSpPr>
        <p:spPr>
          <a:xfrm>
            <a:off x="5472166" y="2593346"/>
            <a:ext cx="6453134" cy="276999"/>
          </a:xfrm>
          <a:prstGeom prst="rect">
            <a:avLst/>
          </a:prstGeom>
          <a:noFill/>
          <a:ln>
            <a:noFill/>
          </a:ln>
        </p:spPr>
        <p:txBody>
          <a:bodyPr anchorCtr="0" anchor="ctr" bIns="0" lIns="114300" spcFirstLastPara="1" rIns="114300" wrap="square" tIns="0">
            <a:spAutoFit/>
          </a:bodyPr>
          <a:lstStyle/>
          <a:p>
            <a:pPr indent="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Create an account with an email address – free</a:t>
            </a:r>
            <a:endParaRPr/>
          </a:p>
        </p:txBody>
      </p:sp>
      <p:cxnSp>
        <p:nvCxnSpPr>
          <p:cNvPr id="493" name="Google Shape;493;p14"/>
          <p:cNvCxnSpPr/>
          <p:nvPr/>
        </p:nvCxnSpPr>
        <p:spPr>
          <a:xfrm rot="10800000">
            <a:off x="4869091" y="2328103"/>
            <a:ext cx="0" cy="3977195"/>
          </a:xfrm>
          <a:prstGeom prst="straightConnector1">
            <a:avLst/>
          </a:prstGeom>
          <a:noFill/>
          <a:ln cap="flat" cmpd="sng" w="19050">
            <a:solidFill>
              <a:schemeClr val="dk1"/>
            </a:solidFill>
            <a:prstDash val="solid"/>
            <a:miter lim="800000"/>
            <a:headEnd len="sm" w="sm" type="none"/>
            <a:tailEnd len="sm" w="sm" type="none"/>
          </a:ln>
        </p:spPr>
      </p:cxnSp>
      <p:sp>
        <p:nvSpPr>
          <p:cNvPr id="494" name="Google Shape;494;p14"/>
          <p:cNvSpPr txBox="1"/>
          <p:nvPr/>
        </p:nvSpPr>
        <p:spPr>
          <a:xfrm>
            <a:off x="5472165" y="4316701"/>
            <a:ext cx="5843534" cy="553998"/>
          </a:xfrm>
          <a:prstGeom prst="rect">
            <a:avLst/>
          </a:prstGeom>
          <a:noFill/>
          <a:ln>
            <a:noFill/>
          </a:ln>
        </p:spPr>
        <p:txBody>
          <a:bodyPr anchorCtr="0" anchor="ctr" bIns="0" lIns="114300" spcFirstLastPara="1" rIns="114300" wrap="square" tIns="0">
            <a:spAutoFit/>
          </a:bodyPr>
          <a:lstStyle/>
          <a:p>
            <a:pPr indent="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As many compute sessions as you need –  </a:t>
            </a:r>
            <a:endParaRPr/>
          </a:p>
          <a:p>
            <a:pPr indent="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CPU (12 hrs)/GPU (4 hrs)</a:t>
            </a:r>
            <a:endParaRPr/>
          </a:p>
        </p:txBody>
      </p:sp>
      <p:sp>
        <p:nvSpPr>
          <p:cNvPr id="495" name="Google Shape;495;p14"/>
          <p:cNvSpPr txBox="1"/>
          <p:nvPr/>
        </p:nvSpPr>
        <p:spPr>
          <a:xfrm>
            <a:off x="5472166" y="5163306"/>
            <a:ext cx="5754634" cy="276999"/>
          </a:xfrm>
          <a:prstGeom prst="rect">
            <a:avLst/>
          </a:prstGeom>
          <a:noFill/>
          <a:ln>
            <a:noFill/>
          </a:ln>
        </p:spPr>
        <p:txBody>
          <a:bodyPr anchorCtr="0" anchor="ctr" bIns="0" lIns="114300" spcFirstLastPara="1" rIns="114300" wrap="square" tIns="0">
            <a:spAutoFit/>
          </a:bodyPr>
          <a:lstStyle/>
          <a:p>
            <a:pPr indent="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Access any notebook on GitHub</a:t>
            </a:r>
            <a:endParaRPr/>
          </a:p>
        </p:txBody>
      </p:sp>
      <p:sp>
        <p:nvSpPr>
          <p:cNvPr id="496" name="Google Shape;496;p14"/>
          <p:cNvSpPr txBox="1"/>
          <p:nvPr/>
        </p:nvSpPr>
        <p:spPr>
          <a:xfrm>
            <a:off x="5472166" y="3158531"/>
            <a:ext cx="5983234" cy="276997"/>
          </a:xfrm>
          <a:prstGeom prst="rect">
            <a:avLst/>
          </a:prstGeom>
          <a:noFill/>
          <a:ln>
            <a:noFill/>
          </a:ln>
        </p:spPr>
        <p:txBody>
          <a:bodyPr anchorCtr="0" anchor="ctr" bIns="0" lIns="114300" spcFirstLastPara="1" rIns="114300" wrap="square" tIns="0">
            <a:spAutoFit/>
          </a:bodyPr>
          <a:lstStyle/>
          <a:p>
            <a:pPr indent="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No setup or configuration required</a:t>
            </a:r>
            <a:endParaRPr/>
          </a:p>
        </p:txBody>
      </p:sp>
      <p:sp>
        <p:nvSpPr>
          <p:cNvPr id="497" name="Google Shape;497;p14"/>
          <p:cNvSpPr txBox="1"/>
          <p:nvPr/>
        </p:nvSpPr>
        <p:spPr>
          <a:xfrm>
            <a:off x="5472166" y="3737615"/>
            <a:ext cx="6745234" cy="276999"/>
          </a:xfrm>
          <a:prstGeom prst="rect">
            <a:avLst/>
          </a:prstGeom>
          <a:noFill/>
          <a:ln>
            <a:noFill/>
          </a:ln>
        </p:spPr>
        <p:txBody>
          <a:bodyPr anchorCtr="0" anchor="ctr" bIns="0" lIns="114300" spcFirstLastPara="1" rIns="114300" wrap="square" tIns="0">
            <a:spAutoFit/>
          </a:bodyPr>
          <a:lstStyle/>
          <a:p>
            <a:pPr indent="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15 GBs to save your work projects.</a:t>
            </a:r>
            <a:endParaRPr/>
          </a:p>
        </p:txBody>
      </p:sp>
      <p:sp>
        <p:nvSpPr>
          <p:cNvPr id="498" name="Google Shape;498;p14"/>
          <p:cNvSpPr txBox="1"/>
          <p:nvPr/>
        </p:nvSpPr>
        <p:spPr>
          <a:xfrm>
            <a:off x="5472166" y="5715309"/>
            <a:ext cx="5983234" cy="276999"/>
          </a:xfrm>
          <a:prstGeom prst="rect">
            <a:avLst/>
          </a:prstGeom>
          <a:noFill/>
          <a:ln>
            <a:noFill/>
          </a:ln>
        </p:spPr>
        <p:txBody>
          <a:bodyPr anchorCtr="0" anchor="ctr" bIns="0" lIns="114300" spcFirstLastPara="1" rIns="114300" wrap="square" tIns="0">
            <a:spAutoFit/>
          </a:bodyPr>
          <a:lstStyle/>
          <a:p>
            <a:pPr indent="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Migrate to SageMaker Studio when ready</a:t>
            </a:r>
            <a:endParaRPr/>
          </a:p>
        </p:txBody>
      </p:sp>
      <p:grpSp>
        <p:nvGrpSpPr>
          <p:cNvPr id="499" name="Google Shape;499;p14"/>
          <p:cNvGrpSpPr/>
          <p:nvPr/>
        </p:nvGrpSpPr>
        <p:grpSpPr>
          <a:xfrm>
            <a:off x="642291" y="2406450"/>
            <a:ext cx="3427960" cy="2721328"/>
            <a:chOff x="642291" y="2557050"/>
            <a:chExt cx="3427960" cy="2721328"/>
          </a:xfrm>
        </p:grpSpPr>
        <p:pic>
          <p:nvPicPr>
            <p:cNvPr descr="Diagram&#10;&#10;Description automatically generated" id="500" name="Google Shape;500;p14"/>
            <p:cNvPicPr preferRelativeResize="0"/>
            <p:nvPr/>
          </p:nvPicPr>
          <p:blipFill rotWithShape="1">
            <a:blip r:embed="rId3">
              <a:alphaModFix/>
            </a:blip>
            <a:srcRect b="0" l="0" r="0" t="0"/>
            <a:stretch/>
          </p:blipFill>
          <p:spPr>
            <a:xfrm>
              <a:off x="2016529" y="4115894"/>
              <a:ext cx="2053722" cy="1162484"/>
            </a:xfrm>
            <a:prstGeom prst="rect">
              <a:avLst/>
            </a:prstGeom>
            <a:noFill/>
            <a:ln>
              <a:noFill/>
            </a:ln>
          </p:spPr>
        </p:pic>
        <p:sp>
          <p:nvSpPr>
            <p:cNvPr id="501" name="Google Shape;501;p14"/>
            <p:cNvSpPr txBox="1"/>
            <p:nvPr/>
          </p:nvSpPr>
          <p:spPr>
            <a:xfrm>
              <a:off x="642302" y="2557050"/>
              <a:ext cx="3366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Amazon SageMaker </a:t>
              </a:r>
              <a:br>
                <a:rPr b="0" i="0" lang="en-US" sz="2400" u="none" cap="none" strike="noStrike">
                  <a:solidFill>
                    <a:schemeClr val="dk1"/>
                  </a:solidFill>
                  <a:latin typeface="Arial"/>
                  <a:ea typeface="Arial"/>
                  <a:cs typeface="Arial"/>
                  <a:sym typeface="Arial"/>
                </a:rPr>
              </a:br>
              <a:r>
                <a:rPr b="0" i="0" lang="en-US" sz="2400" u="none" cap="none" strike="noStrike">
                  <a:solidFill>
                    <a:schemeClr val="dk1"/>
                  </a:solidFill>
                  <a:latin typeface="Arial"/>
                  <a:ea typeface="Arial"/>
                  <a:cs typeface="Arial"/>
                  <a:sym typeface="Arial"/>
                </a:rPr>
                <a:t>Studio Lab</a:t>
              </a:r>
              <a:endParaRPr/>
            </a:p>
          </p:txBody>
        </p:sp>
        <p:sp>
          <p:nvSpPr>
            <p:cNvPr id="502" name="Google Shape;502;p14"/>
            <p:cNvSpPr txBox="1"/>
            <p:nvPr/>
          </p:nvSpPr>
          <p:spPr>
            <a:xfrm>
              <a:off x="642291" y="3349939"/>
              <a:ext cx="260985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 no-charge, no-configuration service that enable data scientists to learn and experiment with machine learning</a:t>
              </a:r>
              <a:endParaRPr/>
            </a:p>
          </p:txBody>
        </p:sp>
      </p:grpSp>
      <p:sp>
        <p:nvSpPr>
          <p:cNvPr id="503" name="Google Shape;503;p14"/>
          <p:cNvSpPr/>
          <p:nvPr/>
        </p:nvSpPr>
        <p:spPr>
          <a:xfrm>
            <a:off x="326919" y="5992308"/>
            <a:ext cx="37433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4">
                  <a:extLst>
                    <a:ext uri="{A12FA001-AC4F-418D-AE19-62706E023703}">
                      <ahyp:hlinkClr val="tx"/>
                    </a:ext>
                  </a:extLst>
                </a:hlinkClick>
              </a:rPr>
              <a:t>https://studiolab.sagemaker.aws/</a:t>
            </a:r>
            <a:endParaRPr sz="1800">
              <a:solidFill>
                <a:schemeClr val="dk1"/>
              </a:solidFill>
              <a:latin typeface="Arial"/>
              <a:ea typeface="Arial"/>
              <a:cs typeface="Arial"/>
              <a:sym typeface="Arial"/>
            </a:endParaRPr>
          </a:p>
        </p:txBody>
      </p:sp>
      <p:pic>
        <p:nvPicPr>
          <p:cNvPr id="504" name="Google Shape;504;p14"/>
          <p:cNvPicPr preferRelativeResize="0"/>
          <p:nvPr/>
        </p:nvPicPr>
        <p:blipFill rotWithShape="1">
          <a:blip r:embed="rId5">
            <a:alphaModFix/>
          </a:blip>
          <a:srcRect b="0" l="0" r="0" t="0"/>
          <a:stretch/>
        </p:blipFill>
        <p:spPr>
          <a:xfrm>
            <a:off x="473538" y="4424543"/>
            <a:ext cx="1465778" cy="1465778"/>
          </a:xfrm>
          <a:prstGeom prst="rect">
            <a:avLst/>
          </a:prstGeom>
          <a:noFill/>
          <a:ln>
            <a:noFill/>
          </a:ln>
        </p:spPr>
      </p:pic>
      <p:pic>
        <p:nvPicPr>
          <p:cNvPr descr="A blue background with white text&#10;&#10;AI-generated content may be incorrect." id="505" name="Google Shape;505;p14"/>
          <p:cNvPicPr preferRelativeResize="0"/>
          <p:nvPr/>
        </p:nvPicPr>
        <p:blipFill rotWithShape="1">
          <a:blip r:embed="rId6">
            <a:alphaModFix/>
          </a:blip>
          <a:srcRect b="17918" l="0" r="0" t="23085"/>
          <a:stretch/>
        </p:blipFill>
        <p:spPr>
          <a:xfrm>
            <a:off x="0" y="0"/>
            <a:ext cx="12192000" cy="1051560"/>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5"/>
          <p:cNvSpPr/>
          <p:nvPr/>
        </p:nvSpPr>
        <p:spPr>
          <a:xfrm>
            <a:off x="7482110" y="2149385"/>
            <a:ext cx="3400104" cy="2019344"/>
          </a:xfrm>
          <a:custGeom>
            <a:rect b="b" l="l" r="r" t="t"/>
            <a:pathLst>
              <a:path extrusionOk="0" h="1742573" w="2934086">
                <a:moveTo>
                  <a:pt x="2155287" y="30312"/>
                </a:moveTo>
                <a:lnTo>
                  <a:pt x="87828" y="28758"/>
                </a:lnTo>
                <a:lnTo>
                  <a:pt x="87828" y="0"/>
                </a:lnTo>
                <a:lnTo>
                  <a:pt x="0" y="43525"/>
                </a:lnTo>
                <a:lnTo>
                  <a:pt x="87051" y="87051"/>
                </a:lnTo>
                <a:lnTo>
                  <a:pt x="87051" y="57516"/>
                </a:lnTo>
                <a:lnTo>
                  <a:pt x="2132747" y="59070"/>
                </a:lnTo>
                <a:cubicBezTo>
                  <a:pt x="2553234" y="76169"/>
                  <a:pt x="2903769" y="451576"/>
                  <a:pt x="2902992" y="886831"/>
                </a:cubicBezTo>
                <a:cubicBezTo>
                  <a:pt x="2902214" y="1343071"/>
                  <a:pt x="2531471" y="1712260"/>
                  <a:pt x="2075231" y="1711482"/>
                </a:cubicBezTo>
                <a:cubicBezTo>
                  <a:pt x="2066681" y="1711482"/>
                  <a:pt x="2059686" y="1718478"/>
                  <a:pt x="2059686" y="1727027"/>
                </a:cubicBezTo>
                <a:cubicBezTo>
                  <a:pt x="2059686" y="1735577"/>
                  <a:pt x="2066681" y="1742572"/>
                  <a:pt x="2075231" y="1742572"/>
                </a:cubicBezTo>
                <a:cubicBezTo>
                  <a:pt x="2548570" y="1743349"/>
                  <a:pt x="2933304" y="1360170"/>
                  <a:pt x="2934081" y="886831"/>
                </a:cubicBezTo>
                <a:cubicBezTo>
                  <a:pt x="2935636" y="442250"/>
                  <a:pt x="2585878" y="59070"/>
                  <a:pt x="2155287" y="30312"/>
                </a:cubicBezTo>
                <a:close/>
              </a:path>
            </a:pathLst>
          </a:custGeom>
          <a:gradFill>
            <a:gsLst>
              <a:gs pos="0">
                <a:srgbClr val="12501B"/>
              </a:gs>
              <a:gs pos="1000">
                <a:srgbClr val="12501B"/>
              </a:gs>
              <a:gs pos="31000">
                <a:srgbClr val="4892DC"/>
              </a:gs>
              <a:gs pos="58000">
                <a:srgbClr val="1F5C99"/>
              </a:gs>
              <a:gs pos="100000">
                <a:srgbClr val="43D658"/>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grpSp>
        <p:nvGrpSpPr>
          <p:cNvPr id="512" name="Google Shape;512;p15"/>
          <p:cNvGrpSpPr/>
          <p:nvPr/>
        </p:nvGrpSpPr>
        <p:grpSpPr>
          <a:xfrm>
            <a:off x="5306319" y="1749645"/>
            <a:ext cx="2336187" cy="1556808"/>
            <a:chOff x="8553567" y="714538"/>
            <a:chExt cx="3269522" cy="2178771"/>
          </a:xfrm>
        </p:grpSpPr>
        <p:sp>
          <p:nvSpPr>
            <p:cNvPr id="513" name="Google Shape;513;p15"/>
            <p:cNvSpPr txBox="1"/>
            <p:nvPr/>
          </p:nvSpPr>
          <p:spPr>
            <a:xfrm>
              <a:off x="8553567" y="2218725"/>
              <a:ext cx="3269522" cy="6745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Play"/>
                <a:buNone/>
              </a:pPr>
              <a:r>
                <a:rPr b="1" i="0" lang="en-US" sz="1400" u="none" cap="none" strike="noStrike">
                  <a:solidFill>
                    <a:schemeClr val="dk1"/>
                  </a:solidFill>
                  <a:latin typeface="Play"/>
                  <a:ea typeface="Play"/>
                  <a:cs typeface="Play"/>
                  <a:sym typeface="Play"/>
                </a:rPr>
                <a:t>FOUNDATION</a:t>
              </a:r>
              <a:endParaRPr/>
            </a:p>
            <a:p>
              <a:pPr indent="0" lvl="0" marL="0" marR="0" rtl="0" algn="ctr">
                <a:lnSpc>
                  <a:spcPct val="90000"/>
                </a:lnSpc>
                <a:spcBef>
                  <a:spcPts val="0"/>
                </a:spcBef>
                <a:spcAft>
                  <a:spcPts val="0"/>
                </a:spcAft>
                <a:buClr>
                  <a:schemeClr val="dk1"/>
                </a:buClr>
                <a:buSzPts val="1400"/>
                <a:buFont typeface="Play"/>
                <a:buNone/>
              </a:pPr>
              <a:r>
                <a:rPr b="1" i="0" lang="en-US" sz="1400" u="none" cap="none" strike="noStrike">
                  <a:solidFill>
                    <a:schemeClr val="dk1"/>
                  </a:solidFill>
                  <a:latin typeface="Play"/>
                  <a:ea typeface="Play"/>
                  <a:cs typeface="Play"/>
                  <a:sym typeface="Play"/>
                </a:rPr>
                <a:t>MODEL</a:t>
              </a:r>
              <a:endParaRPr/>
            </a:p>
          </p:txBody>
        </p:sp>
        <p:pic>
          <p:nvPicPr>
            <p:cNvPr id="514" name="Google Shape;514;p15"/>
            <p:cNvPicPr preferRelativeResize="0"/>
            <p:nvPr/>
          </p:nvPicPr>
          <p:blipFill rotWithShape="1">
            <a:blip r:embed="rId3">
              <a:alphaModFix/>
            </a:blip>
            <a:srcRect b="0" l="0" r="0" t="0"/>
            <a:stretch/>
          </p:blipFill>
          <p:spPr>
            <a:xfrm>
              <a:off x="9574081" y="714538"/>
              <a:ext cx="1228494" cy="1253064"/>
            </a:xfrm>
            <a:prstGeom prst="rect">
              <a:avLst/>
            </a:prstGeom>
            <a:noFill/>
            <a:ln>
              <a:noFill/>
            </a:ln>
          </p:spPr>
        </p:pic>
      </p:grpSp>
      <p:grpSp>
        <p:nvGrpSpPr>
          <p:cNvPr id="515" name="Google Shape;515;p15"/>
          <p:cNvGrpSpPr/>
          <p:nvPr/>
        </p:nvGrpSpPr>
        <p:grpSpPr>
          <a:xfrm>
            <a:off x="2860122" y="3765419"/>
            <a:ext cx="2708658" cy="1343647"/>
            <a:chOff x="5130084" y="3535638"/>
            <a:chExt cx="3790800" cy="1880451"/>
          </a:xfrm>
        </p:grpSpPr>
        <p:sp>
          <p:nvSpPr>
            <p:cNvPr id="516" name="Google Shape;516;p15"/>
            <p:cNvSpPr/>
            <p:nvPr/>
          </p:nvSpPr>
          <p:spPr>
            <a:xfrm>
              <a:off x="6509138" y="3535638"/>
              <a:ext cx="1033706" cy="1068646"/>
            </a:xfrm>
            <a:custGeom>
              <a:rect b="b" l="l" r="r" t="t"/>
              <a:pathLst>
                <a:path extrusionOk="0" h="1312020" w="1269123">
                  <a:moveTo>
                    <a:pt x="482030" y="1312020"/>
                  </a:moveTo>
                  <a:cubicBezTo>
                    <a:pt x="479385" y="1312020"/>
                    <a:pt x="476683" y="1311330"/>
                    <a:pt x="474383" y="1309950"/>
                  </a:cubicBezTo>
                  <a:lnTo>
                    <a:pt x="165755" y="1120506"/>
                  </a:lnTo>
                  <a:cubicBezTo>
                    <a:pt x="160696" y="1117630"/>
                    <a:pt x="157649" y="1112569"/>
                    <a:pt x="157534" y="1107106"/>
                  </a:cubicBezTo>
                  <a:lnTo>
                    <a:pt x="157534" y="910875"/>
                  </a:lnTo>
                  <a:cubicBezTo>
                    <a:pt x="157534" y="910875"/>
                    <a:pt x="7934" y="824779"/>
                    <a:pt x="7934" y="824779"/>
                  </a:cubicBezTo>
                  <a:cubicBezTo>
                    <a:pt x="3105" y="822018"/>
                    <a:pt x="115" y="817130"/>
                    <a:pt x="0" y="811781"/>
                  </a:cubicBezTo>
                  <a:lnTo>
                    <a:pt x="0" y="499894"/>
                  </a:lnTo>
                  <a:cubicBezTo>
                    <a:pt x="57" y="494315"/>
                    <a:pt x="3047" y="489254"/>
                    <a:pt x="7934" y="486436"/>
                  </a:cubicBezTo>
                  <a:lnTo>
                    <a:pt x="157591" y="401204"/>
                  </a:lnTo>
                  <a:lnTo>
                    <a:pt x="157591" y="204627"/>
                  </a:lnTo>
                  <a:cubicBezTo>
                    <a:pt x="157534" y="199106"/>
                    <a:pt x="160293" y="194045"/>
                    <a:pt x="164778" y="191227"/>
                  </a:cubicBezTo>
                  <a:lnTo>
                    <a:pt x="473808" y="1955"/>
                  </a:lnTo>
                  <a:cubicBezTo>
                    <a:pt x="475936" y="748"/>
                    <a:pt x="478580" y="0"/>
                    <a:pt x="481225" y="0"/>
                  </a:cubicBezTo>
                  <a:cubicBezTo>
                    <a:pt x="483870" y="0"/>
                    <a:pt x="486572" y="690"/>
                    <a:pt x="488872" y="2071"/>
                  </a:cubicBezTo>
                  <a:lnTo>
                    <a:pt x="640024" y="92479"/>
                  </a:lnTo>
                  <a:cubicBezTo>
                    <a:pt x="640943" y="93054"/>
                    <a:pt x="662504" y="106455"/>
                    <a:pt x="660492" y="132853"/>
                  </a:cubicBezTo>
                  <a:cubicBezTo>
                    <a:pt x="660492" y="135498"/>
                    <a:pt x="660779" y="136936"/>
                    <a:pt x="660951" y="137856"/>
                  </a:cubicBezTo>
                  <a:lnTo>
                    <a:pt x="660951" y="401433"/>
                  </a:lnTo>
                  <a:lnTo>
                    <a:pt x="912948" y="401433"/>
                  </a:lnTo>
                  <a:lnTo>
                    <a:pt x="912948" y="271457"/>
                  </a:lnTo>
                  <a:lnTo>
                    <a:pt x="905129" y="269156"/>
                  </a:lnTo>
                  <a:cubicBezTo>
                    <a:pt x="866320" y="257596"/>
                    <a:pt x="839240" y="221076"/>
                    <a:pt x="839240" y="180358"/>
                  </a:cubicBezTo>
                  <a:cubicBezTo>
                    <a:pt x="839240" y="129229"/>
                    <a:pt x="880579" y="87648"/>
                    <a:pt x="931403" y="87648"/>
                  </a:cubicBezTo>
                  <a:cubicBezTo>
                    <a:pt x="982228" y="87648"/>
                    <a:pt x="1023566" y="129229"/>
                    <a:pt x="1023566" y="180358"/>
                  </a:cubicBezTo>
                  <a:cubicBezTo>
                    <a:pt x="1023566" y="223549"/>
                    <a:pt x="994360" y="260587"/>
                    <a:pt x="952561" y="270536"/>
                  </a:cubicBezTo>
                  <a:lnTo>
                    <a:pt x="944167" y="272549"/>
                  </a:lnTo>
                  <a:lnTo>
                    <a:pt x="944167" y="433065"/>
                  </a:lnTo>
                  <a:lnTo>
                    <a:pt x="661066" y="433065"/>
                  </a:lnTo>
                  <a:lnTo>
                    <a:pt x="661066" y="560339"/>
                  </a:lnTo>
                  <a:lnTo>
                    <a:pt x="1085832" y="560339"/>
                  </a:lnTo>
                  <a:lnTo>
                    <a:pt x="1088017" y="552172"/>
                  </a:lnTo>
                  <a:cubicBezTo>
                    <a:pt x="1098769" y="511626"/>
                    <a:pt x="1135335" y="483331"/>
                    <a:pt x="1176960" y="483331"/>
                  </a:cubicBezTo>
                  <a:cubicBezTo>
                    <a:pt x="1227785" y="483331"/>
                    <a:pt x="1269123" y="524912"/>
                    <a:pt x="1269123" y="576040"/>
                  </a:cubicBezTo>
                  <a:cubicBezTo>
                    <a:pt x="1269123" y="627168"/>
                    <a:pt x="1227785" y="668749"/>
                    <a:pt x="1176960" y="668749"/>
                  </a:cubicBezTo>
                  <a:cubicBezTo>
                    <a:pt x="1135335" y="668749"/>
                    <a:pt x="1098769" y="640453"/>
                    <a:pt x="1088017" y="599907"/>
                  </a:cubicBezTo>
                  <a:lnTo>
                    <a:pt x="1085832" y="591741"/>
                  </a:lnTo>
                  <a:lnTo>
                    <a:pt x="661297" y="591741"/>
                  </a:lnTo>
                  <a:lnTo>
                    <a:pt x="661297" y="722465"/>
                  </a:lnTo>
                  <a:lnTo>
                    <a:pt x="963600" y="722465"/>
                  </a:lnTo>
                  <a:cubicBezTo>
                    <a:pt x="968315" y="722465"/>
                    <a:pt x="972684" y="724593"/>
                    <a:pt x="975674" y="728274"/>
                  </a:cubicBezTo>
                  <a:lnTo>
                    <a:pt x="1032363" y="799071"/>
                  </a:lnTo>
                  <a:lnTo>
                    <a:pt x="1040412" y="794643"/>
                  </a:lnTo>
                  <a:cubicBezTo>
                    <a:pt x="1054038" y="787166"/>
                    <a:pt x="1069332" y="783198"/>
                    <a:pt x="1084740" y="783198"/>
                  </a:cubicBezTo>
                  <a:cubicBezTo>
                    <a:pt x="1135565" y="783198"/>
                    <a:pt x="1176903" y="824779"/>
                    <a:pt x="1176903" y="875907"/>
                  </a:cubicBezTo>
                  <a:cubicBezTo>
                    <a:pt x="1176903" y="927035"/>
                    <a:pt x="1135565" y="968617"/>
                    <a:pt x="1084740" y="968617"/>
                  </a:cubicBezTo>
                  <a:cubicBezTo>
                    <a:pt x="1033915" y="968617"/>
                    <a:pt x="992577" y="927035"/>
                    <a:pt x="992577" y="875907"/>
                  </a:cubicBezTo>
                  <a:cubicBezTo>
                    <a:pt x="992577" y="859171"/>
                    <a:pt x="997291" y="842493"/>
                    <a:pt x="1006146" y="827770"/>
                  </a:cubicBezTo>
                  <a:lnTo>
                    <a:pt x="1010113" y="821213"/>
                  </a:lnTo>
                  <a:lnTo>
                    <a:pt x="956183" y="754039"/>
                  </a:lnTo>
                  <a:lnTo>
                    <a:pt x="661182" y="754039"/>
                  </a:lnTo>
                  <a:lnTo>
                    <a:pt x="661182" y="878955"/>
                  </a:lnTo>
                  <a:lnTo>
                    <a:pt x="861376" y="878955"/>
                  </a:lnTo>
                  <a:cubicBezTo>
                    <a:pt x="869942" y="878955"/>
                    <a:pt x="876956" y="885972"/>
                    <a:pt x="876956" y="894656"/>
                  </a:cubicBezTo>
                  <a:lnTo>
                    <a:pt x="876956" y="1015374"/>
                  </a:lnTo>
                  <a:lnTo>
                    <a:pt x="885063" y="1017559"/>
                  </a:lnTo>
                  <a:cubicBezTo>
                    <a:pt x="925367" y="1028314"/>
                    <a:pt x="953539" y="1065121"/>
                    <a:pt x="953539" y="1107048"/>
                  </a:cubicBezTo>
                  <a:cubicBezTo>
                    <a:pt x="953539" y="1158176"/>
                    <a:pt x="912200" y="1199757"/>
                    <a:pt x="861376" y="1199757"/>
                  </a:cubicBezTo>
                  <a:cubicBezTo>
                    <a:pt x="810551" y="1199757"/>
                    <a:pt x="769213" y="1158176"/>
                    <a:pt x="769213" y="1107048"/>
                  </a:cubicBezTo>
                  <a:cubicBezTo>
                    <a:pt x="769213" y="1065121"/>
                    <a:pt x="797385" y="1028314"/>
                    <a:pt x="837688" y="1017559"/>
                  </a:cubicBezTo>
                  <a:lnTo>
                    <a:pt x="845795" y="1015374"/>
                  </a:lnTo>
                  <a:lnTo>
                    <a:pt x="845795" y="910357"/>
                  </a:lnTo>
                  <a:lnTo>
                    <a:pt x="661124" y="910357"/>
                  </a:lnTo>
                  <a:lnTo>
                    <a:pt x="661124" y="1183596"/>
                  </a:lnTo>
                  <a:cubicBezTo>
                    <a:pt x="661124" y="1188427"/>
                    <a:pt x="659169" y="1205623"/>
                    <a:pt x="633412" y="1223567"/>
                  </a:cubicBezTo>
                  <a:lnTo>
                    <a:pt x="489619" y="1310065"/>
                  </a:lnTo>
                  <a:cubicBezTo>
                    <a:pt x="487434" y="1311330"/>
                    <a:pt x="484790" y="1312020"/>
                    <a:pt x="482145" y="1312020"/>
                  </a:cubicBezTo>
                  <a:close/>
                  <a:moveTo>
                    <a:pt x="630537" y="827137"/>
                  </a:moveTo>
                  <a:lnTo>
                    <a:pt x="330476" y="1004446"/>
                  </a:lnTo>
                  <a:lnTo>
                    <a:pt x="315125" y="977761"/>
                  </a:lnTo>
                  <a:lnTo>
                    <a:pt x="629847" y="791250"/>
                  </a:lnTo>
                  <a:lnTo>
                    <a:pt x="629847" y="673695"/>
                  </a:lnTo>
                  <a:lnTo>
                    <a:pt x="630077" y="671625"/>
                  </a:lnTo>
                  <a:lnTo>
                    <a:pt x="630077" y="123018"/>
                  </a:lnTo>
                  <a:lnTo>
                    <a:pt x="482260" y="33702"/>
                  </a:lnTo>
                  <a:lnTo>
                    <a:pt x="346057" y="116979"/>
                  </a:lnTo>
                  <a:lnTo>
                    <a:pt x="346057" y="298660"/>
                  </a:lnTo>
                  <a:lnTo>
                    <a:pt x="315412" y="298660"/>
                  </a:lnTo>
                  <a:lnTo>
                    <a:pt x="315412" y="135671"/>
                  </a:lnTo>
                  <a:lnTo>
                    <a:pt x="188465" y="214462"/>
                  </a:lnTo>
                  <a:lnTo>
                    <a:pt x="188465" y="402239"/>
                  </a:lnTo>
                  <a:lnTo>
                    <a:pt x="330706" y="483215"/>
                  </a:lnTo>
                  <a:lnTo>
                    <a:pt x="472946" y="402239"/>
                  </a:lnTo>
                  <a:lnTo>
                    <a:pt x="472946" y="271054"/>
                  </a:lnTo>
                  <a:lnTo>
                    <a:pt x="503590" y="271054"/>
                  </a:lnTo>
                  <a:lnTo>
                    <a:pt x="503590" y="410405"/>
                  </a:lnTo>
                  <a:cubicBezTo>
                    <a:pt x="503533" y="415984"/>
                    <a:pt x="500543" y="421045"/>
                    <a:pt x="495656" y="423863"/>
                  </a:cubicBezTo>
                  <a:lnTo>
                    <a:pt x="345999" y="509096"/>
                  </a:lnTo>
                  <a:lnTo>
                    <a:pt x="345999" y="646492"/>
                  </a:lnTo>
                  <a:lnTo>
                    <a:pt x="433448" y="714816"/>
                  </a:lnTo>
                  <a:lnTo>
                    <a:pt x="412807" y="736728"/>
                  </a:lnTo>
                  <a:lnTo>
                    <a:pt x="331223" y="672545"/>
                  </a:lnTo>
                  <a:lnTo>
                    <a:pt x="237853" y="734543"/>
                  </a:lnTo>
                  <a:lnTo>
                    <a:pt x="222387" y="707340"/>
                  </a:lnTo>
                  <a:lnTo>
                    <a:pt x="315355" y="645399"/>
                  </a:lnTo>
                  <a:lnTo>
                    <a:pt x="315355" y="509096"/>
                  </a:lnTo>
                  <a:lnTo>
                    <a:pt x="173114" y="428119"/>
                  </a:lnTo>
                  <a:lnTo>
                    <a:pt x="30874" y="509096"/>
                  </a:lnTo>
                  <a:lnTo>
                    <a:pt x="30874" y="630734"/>
                  </a:lnTo>
                  <a:lnTo>
                    <a:pt x="150347" y="560282"/>
                  </a:lnTo>
                  <a:lnTo>
                    <a:pt x="165640" y="586737"/>
                  </a:lnTo>
                  <a:lnTo>
                    <a:pt x="30874" y="666449"/>
                  </a:lnTo>
                  <a:lnTo>
                    <a:pt x="30874" y="802925"/>
                  </a:lnTo>
                  <a:lnTo>
                    <a:pt x="173287" y="884016"/>
                  </a:lnTo>
                  <a:lnTo>
                    <a:pt x="302189" y="807180"/>
                  </a:lnTo>
                  <a:lnTo>
                    <a:pt x="317482" y="833636"/>
                  </a:lnTo>
                  <a:lnTo>
                    <a:pt x="188523" y="910529"/>
                  </a:lnTo>
                  <a:lnTo>
                    <a:pt x="188523" y="1097903"/>
                  </a:lnTo>
                  <a:lnTo>
                    <a:pt x="317425" y="1178305"/>
                  </a:lnTo>
                  <a:lnTo>
                    <a:pt x="457135" y="1095775"/>
                  </a:lnTo>
                  <a:lnTo>
                    <a:pt x="473808" y="1124704"/>
                  </a:lnTo>
                  <a:lnTo>
                    <a:pt x="351116" y="1197341"/>
                  </a:lnTo>
                  <a:lnTo>
                    <a:pt x="482030" y="1277628"/>
                  </a:lnTo>
                  <a:lnTo>
                    <a:pt x="630595" y="1188197"/>
                  </a:lnTo>
                  <a:lnTo>
                    <a:pt x="630595" y="827194"/>
                  </a:lnTo>
                  <a:close/>
                  <a:moveTo>
                    <a:pt x="861146" y="1045740"/>
                  </a:moveTo>
                  <a:cubicBezTo>
                    <a:pt x="827512" y="1045740"/>
                    <a:pt x="800145" y="1073231"/>
                    <a:pt x="800145" y="1107048"/>
                  </a:cubicBezTo>
                  <a:cubicBezTo>
                    <a:pt x="800145" y="1140865"/>
                    <a:pt x="827512" y="1168298"/>
                    <a:pt x="861146" y="1168298"/>
                  </a:cubicBezTo>
                  <a:cubicBezTo>
                    <a:pt x="894780" y="1168298"/>
                    <a:pt x="922147" y="1140807"/>
                    <a:pt x="922147" y="1107048"/>
                  </a:cubicBezTo>
                  <a:cubicBezTo>
                    <a:pt x="922147" y="1073288"/>
                    <a:pt x="894780" y="1045740"/>
                    <a:pt x="861146" y="1045740"/>
                  </a:cubicBezTo>
                  <a:close/>
                  <a:moveTo>
                    <a:pt x="1084453" y="814657"/>
                  </a:moveTo>
                  <a:cubicBezTo>
                    <a:pt x="1050819" y="814657"/>
                    <a:pt x="1023452" y="842148"/>
                    <a:pt x="1023452" y="875907"/>
                  </a:cubicBezTo>
                  <a:cubicBezTo>
                    <a:pt x="1023452" y="909667"/>
                    <a:pt x="1050819" y="937158"/>
                    <a:pt x="1084453" y="937158"/>
                  </a:cubicBezTo>
                  <a:cubicBezTo>
                    <a:pt x="1118087" y="937158"/>
                    <a:pt x="1145454" y="909667"/>
                    <a:pt x="1145454" y="875907"/>
                  </a:cubicBezTo>
                  <a:cubicBezTo>
                    <a:pt x="1145454" y="842148"/>
                    <a:pt x="1118087" y="814657"/>
                    <a:pt x="1084453" y="814657"/>
                  </a:cubicBezTo>
                  <a:close/>
                  <a:moveTo>
                    <a:pt x="1176788" y="514732"/>
                  </a:moveTo>
                  <a:cubicBezTo>
                    <a:pt x="1143154" y="514732"/>
                    <a:pt x="1115787" y="542223"/>
                    <a:pt x="1115787" y="575982"/>
                  </a:cubicBezTo>
                  <a:cubicBezTo>
                    <a:pt x="1115787" y="609742"/>
                    <a:pt x="1143154" y="637290"/>
                    <a:pt x="1176788" y="637290"/>
                  </a:cubicBezTo>
                  <a:cubicBezTo>
                    <a:pt x="1210422" y="637290"/>
                    <a:pt x="1237789" y="609799"/>
                    <a:pt x="1237789" y="575982"/>
                  </a:cubicBezTo>
                  <a:cubicBezTo>
                    <a:pt x="1237789" y="542165"/>
                    <a:pt x="1210422" y="514732"/>
                    <a:pt x="1176788" y="514732"/>
                  </a:cubicBezTo>
                  <a:close/>
                  <a:moveTo>
                    <a:pt x="931288" y="119222"/>
                  </a:moveTo>
                  <a:cubicBezTo>
                    <a:pt x="897655" y="119222"/>
                    <a:pt x="870287" y="146713"/>
                    <a:pt x="870287" y="180530"/>
                  </a:cubicBezTo>
                  <a:cubicBezTo>
                    <a:pt x="870287" y="214347"/>
                    <a:pt x="897655" y="241780"/>
                    <a:pt x="931288" y="241780"/>
                  </a:cubicBezTo>
                  <a:cubicBezTo>
                    <a:pt x="964923" y="241780"/>
                    <a:pt x="992289" y="214290"/>
                    <a:pt x="992289" y="180530"/>
                  </a:cubicBezTo>
                  <a:cubicBezTo>
                    <a:pt x="992289" y="146770"/>
                    <a:pt x="964923" y="119222"/>
                    <a:pt x="931288" y="119222"/>
                  </a:cubicBezTo>
                  <a:close/>
                </a:path>
              </a:pathLst>
            </a:custGeom>
            <a:solidFill>
              <a:srgbClr val="FFFF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
          <p:nvSpPr>
            <p:cNvPr id="517" name="Google Shape;517;p15"/>
            <p:cNvSpPr txBox="1"/>
            <p:nvPr/>
          </p:nvSpPr>
          <p:spPr>
            <a:xfrm>
              <a:off x="5130084" y="4741505"/>
              <a:ext cx="3790800" cy="6745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1F5C99"/>
                </a:buClr>
                <a:buSzPts val="1400"/>
                <a:buFont typeface="Play"/>
                <a:buNone/>
              </a:pPr>
              <a:r>
                <a:rPr b="1" i="0" lang="en-US" sz="1400" u="none" cap="none" strike="noStrike">
                  <a:solidFill>
                    <a:srgbClr val="1F5C99"/>
                  </a:solidFill>
                  <a:latin typeface="Play"/>
                  <a:ea typeface="Play"/>
                  <a:cs typeface="Play"/>
                  <a:sym typeface="Play"/>
                </a:rPr>
                <a:t>CUSTOMIZATIONS</a:t>
              </a:r>
              <a:endParaRPr/>
            </a:p>
          </p:txBody>
        </p:sp>
      </p:grpSp>
      <p:grpSp>
        <p:nvGrpSpPr>
          <p:cNvPr id="518" name="Google Shape;518;p15"/>
          <p:cNvGrpSpPr/>
          <p:nvPr/>
        </p:nvGrpSpPr>
        <p:grpSpPr>
          <a:xfrm>
            <a:off x="7526054" y="3855812"/>
            <a:ext cx="2419825" cy="1228624"/>
            <a:chOff x="11660113" y="3662145"/>
            <a:chExt cx="3386574" cy="1719475"/>
          </a:xfrm>
        </p:grpSpPr>
        <p:grpSp>
          <p:nvGrpSpPr>
            <p:cNvPr id="519" name="Google Shape;519;p15"/>
            <p:cNvGrpSpPr/>
            <p:nvPr/>
          </p:nvGrpSpPr>
          <p:grpSpPr>
            <a:xfrm>
              <a:off x="12918693" y="3662146"/>
              <a:ext cx="815627" cy="815627"/>
              <a:chOff x="14931119" y="3555508"/>
              <a:chExt cx="815627" cy="815627"/>
            </a:xfrm>
          </p:grpSpPr>
          <p:pic>
            <p:nvPicPr>
              <p:cNvPr id="520" name="Google Shape;520;p15"/>
              <p:cNvPicPr preferRelativeResize="0"/>
              <p:nvPr/>
            </p:nvPicPr>
            <p:blipFill rotWithShape="1">
              <a:blip r:embed="rId4">
                <a:alphaModFix/>
              </a:blip>
              <a:srcRect b="0" l="0" r="0" t="0"/>
              <a:stretch/>
            </p:blipFill>
            <p:spPr>
              <a:xfrm>
                <a:off x="15102159" y="3719971"/>
                <a:ext cx="473547" cy="486701"/>
              </a:xfrm>
              <a:prstGeom prst="rect">
                <a:avLst/>
              </a:prstGeom>
              <a:noFill/>
              <a:ln>
                <a:noFill/>
              </a:ln>
            </p:spPr>
          </p:pic>
          <p:sp>
            <p:nvSpPr>
              <p:cNvPr id="521" name="Google Shape;521;p15"/>
              <p:cNvSpPr/>
              <p:nvPr/>
            </p:nvSpPr>
            <p:spPr>
              <a:xfrm>
                <a:off x="14931119" y="3555508"/>
                <a:ext cx="815627" cy="815627"/>
              </a:xfrm>
              <a:prstGeom prst="ellipse">
                <a:avLst/>
              </a:prstGeom>
              <a:noFill/>
              <a:ln cap="flat" cmpd="sng" w="38100">
                <a:solidFill>
                  <a:srgbClr val="3A7D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522" name="Google Shape;522;p15"/>
            <p:cNvGrpSpPr/>
            <p:nvPr/>
          </p:nvGrpSpPr>
          <p:grpSpPr>
            <a:xfrm>
              <a:off x="11713511" y="3662145"/>
              <a:ext cx="815627" cy="815627"/>
              <a:chOff x="14931119" y="4551188"/>
              <a:chExt cx="815627" cy="815627"/>
            </a:xfrm>
          </p:grpSpPr>
          <p:pic>
            <p:nvPicPr>
              <p:cNvPr id="523" name="Google Shape;523;p15"/>
              <p:cNvPicPr preferRelativeResize="0"/>
              <p:nvPr/>
            </p:nvPicPr>
            <p:blipFill rotWithShape="1">
              <a:blip r:embed="rId4">
                <a:alphaModFix/>
              </a:blip>
              <a:srcRect b="0" l="0" r="0" t="0"/>
              <a:stretch/>
            </p:blipFill>
            <p:spPr>
              <a:xfrm>
                <a:off x="15102159" y="4715651"/>
                <a:ext cx="473547" cy="486701"/>
              </a:xfrm>
              <a:prstGeom prst="rect">
                <a:avLst/>
              </a:prstGeom>
              <a:noFill/>
              <a:ln>
                <a:noFill/>
              </a:ln>
            </p:spPr>
          </p:pic>
          <p:sp>
            <p:nvSpPr>
              <p:cNvPr id="524" name="Google Shape;524;p15"/>
              <p:cNvSpPr/>
              <p:nvPr/>
            </p:nvSpPr>
            <p:spPr>
              <a:xfrm>
                <a:off x="14931119" y="4551188"/>
                <a:ext cx="815627" cy="815627"/>
              </a:xfrm>
              <a:prstGeom prst="ellipse">
                <a:avLst/>
              </a:prstGeom>
              <a:noFill/>
              <a:ln cap="flat" cmpd="sng" w="38100">
                <a:solidFill>
                  <a:srgbClr val="3A7D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25" name="Google Shape;525;p15"/>
            <p:cNvSpPr txBox="1"/>
            <p:nvPr/>
          </p:nvSpPr>
          <p:spPr>
            <a:xfrm>
              <a:off x="11660113" y="4707036"/>
              <a:ext cx="3386574" cy="67458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1F5C99"/>
                </a:buClr>
                <a:buSzPts val="1400"/>
                <a:buFont typeface="Play"/>
                <a:buNone/>
              </a:pPr>
              <a:r>
                <a:rPr b="1" i="0" lang="en-US" sz="1400" u="none" cap="none" strike="noStrike">
                  <a:solidFill>
                    <a:srgbClr val="1F5C99"/>
                  </a:solidFill>
                  <a:latin typeface="Play"/>
                  <a:ea typeface="Play"/>
                  <a:cs typeface="Play"/>
                  <a:sym typeface="Play"/>
                </a:rPr>
                <a:t>YOUR DATA</a:t>
              </a:r>
              <a:endParaRPr/>
            </a:p>
          </p:txBody>
        </p:sp>
        <p:grpSp>
          <p:nvGrpSpPr>
            <p:cNvPr id="526" name="Google Shape;526;p15"/>
            <p:cNvGrpSpPr/>
            <p:nvPr/>
          </p:nvGrpSpPr>
          <p:grpSpPr>
            <a:xfrm>
              <a:off x="14129551" y="3662146"/>
              <a:ext cx="815627" cy="815627"/>
              <a:chOff x="14931119" y="3555508"/>
              <a:chExt cx="815627" cy="815627"/>
            </a:xfrm>
          </p:grpSpPr>
          <p:pic>
            <p:nvPicPr>
              <p:cNvPr id="527" name="Google Shape;527;p15"/>
              <p:cNvPicPr preferRelativeResize="0"/>
              <p:nvPr/>
            </p:nvPicPr>
            <p:blipFill rotWithShape="1">
              <a:blip r:embed="rId4">
                <a:alphaModFix/>
              </a:blip>
              <a:srcRect b="0" l="0" r="0" t="0"/>
              <a:stretch/>
            </p:blipFill>
            <p:spPr>
              <a:xfrm>
                <a:off x="15102159" y="3719971"/>
                <a:ext cx="473547" cy="486701"/>
              </a:xfrm>
              <a:prstGeom prst="rect">
                <a:avLst/>
              </a:prstGeom>
              <a:noFill/>
              <a:ln>
                <a:noFill/>
              </a:ln>
            </p:spPr>
          </p:pic>
          <p:sp>
            <p:nvSpPr>
              <p:cNvPr id="528" name="Google Shape;528;p15"/>
              <p:cNvSpPr/>
              <p:nvPr/>
            </p:nvSpPr>
            <p:spPr>
              <a:xfrm>
                <a:off x="14931119" y="3555508"/>
                <a:ext cx="815627" cy="815627"/>
              </a:xfrm>
              <a:prstGeom prst="ellipse">
                <a:avLst/>
              </a:prstGeom>
              <a:noFill/>
              <a:ln cap="flat" cmpd="sng" w="38100">
                <a:solidFill>
                  <a:srgbClr val="3A7D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grpSp>
        <p:nvGrpSpPr>
          <p:cNvPr id="529" name="Google Shape;529;p15"/>
          <p:cNvGrpSpPr/>
          <p:nvPr/>
        </p:nvGrpSpPr>
        <p:grpSpPr>
          <a:xfrm>
            <a:off x="937742" y="5035517"/>
            <a:ext cx="6349470" cy="590931"/>
            <a:chOff x="2439689" y="5313149"/>
            <a:chExt cx="8886162" cy="827015"/>
          </a:xfrm>
        </p:grpSpPr>
        <p:sp>
          <p:nvSpPr>
            <p:cNvPr id="530" name="Google Shape;530;p15"/>
            <p:cNvSpPr txBox="1"/>
            <p:nvPr/>
          </p:nvSpPr>
          <p:spPr>
            <a:xfrm>
              <a:off x="9264144" y="5313149"/>
              <a:ext cx="2061707" cy="827015"/>
            </a:xfrm>
            <a:prstGeom prst="rect">
              <a:avLst/>
            </a:prstGeom>
            <a:noFill/>
            <a:ln>
              <a:noFill/>
            </a:ln>
          </p:spPr>
          <p:txBody>
            <a:bodyPr anchorCtr="0" anchor="t" bIns="45700" lIns="0" spcFirstLastPara="1" rIns="0" wrap="square" tIns="45700">
              <a:spAutoFit/>
            </a:bodyPr>
            <a:lstStyle/>
            <a:p>
              <a:pPr indent="0" lvl="0" marL="0" marR="0" rtl="0" algn="ctr">
                <a:lnSpc>
                  <a:spcPct val="90000"/>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Continued</a:t>
              </a:r>
              <a:br>
                <a:rPr b="0" i="0" lang="en-US" sz="1800" u="none" cap="none" strike="noStrike">
                  <a:solidFill>
                    <a:schemeClr val="dk1"/>
                  </a:solidFill>
                  <a:latin typeface="Play"/>
                  <a:ea typeface="Play"/>
                  <a:cs typeface="Play"/>
                  <a:sym typeface="Play"/>
                </a:rPr>
              </a:br>
              <a:r>
                <a:rPr b="0" i="0" lang="en-US" sz="1800" u="none" cap="none" strike="noStrike">
                  <a:solidFill>
                    <a:schemeClr val="dk1"/>
                  </a:solidFill>
                  <a:latin typeface="Play"/>
                  <a:ea typeface="Play"/>
                  <a:cs typeface="Play"/>
                  <a:sym typeface="Play"/>
                </a:rPr>
                <a:t>Pre-training</a:t>
              </a:r>
              <a:endParaRPr/>
            </a:p>
          </p:txBody>
        </p:sp>
        <p:sp>
          <p:nvSpPr>
            <p:cNvPr id="531" name="Google Shape;531;p15"/>
            <p:cNvSpPr txBox="1"/>
            <p:nvPr/>
          </p:nvSpPr>
          <p:spPr>
            <a:xfrm>
              <a:off x="2439689" y="5313149"/>
              <a:ext cx="2275047" cy="478118"/>
            </a:xfrm>
            <a:prstGeom prst="rect">
              <a:avLst/>
            </a:prstGeom>
            <a:noFill/>
            <a:ln>
              <a:noFill/>
            </a:ln>
          </p:spPr>
          <p:txBody>
            <a:bodyPr anchorCtr="0" anchor="t" bIns="45700" lIns="0" spcFirstLastPara="1" rIns="0" wrap="square" tIns="45700">
              <a:spAutoFit/>
            </a:bodyPr>
            <a:lstStyle/>
            <a:p>
              <a:pPr indent="0" lvl="0" marL="0" marR="0" rtl="0" algn="ctr">
                <a:lnSpc>
                  <a:spcPct val="90000"/>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Fine tuning</a:t>
              </a:r>
              <a:endParaRPr/>
            </a:p>
          </p:txBody>
        </p:sp>
        <p:sp>
          <p:nvSpPr>
            <p:cNvPr id="532" name="Google Shape;532;p15"/>
            <p:cNvSpPr txBox="1"/>
            <p:nvPr/>
          </p:nvSpPr>
          <p:spPr>
            <a:xfrm>
              <a:off x="4786822" y="5313149"/>
              <a:ext cx="3952584" cy="827015"/>
            </a:xfrm>
            <a:prstGeom prst="rect">
              <a:avLst/>
            </a:prstGeom>
            <a:noFill/>
            <a:ln>
              <a:noFill/>
            </a:ln>
          </p:spPr>
          <p:txBody>
            <a:bodyPr anchorCtr="0" anchor="t" bIns="45700" lIns="0" spcFirstLastPara="1" rIns="0" wrap="square" tIns="45700">
              <a:spAutoFit/>
            </a:bodyPr>
            <a:lstStyle/>
            <a:p>
              <a:pPr indent="0" lvl="0" marL="0" marR="0" rtl="0" algn="ctr">
                <a:lnSpc>
                  <a:spcPct val="90000"/>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Retrieval Augmented Generation (RAG)</a:t>
              </a:r>
              <a:endParaRPr/>
            </a:p>
          </p:txBody>
        </p:sp>
        <p:grpSp>
          <p:nvGrpSpPr>
            <p:cNvPr id="533" name="Google Shape;533;p15"/>
            <p:cNvGrpSpPr/>
            <p:nvPr/>
          </p:nvGrpSpPr>
          <p:grpSpPr>
            <a:xfrm>
              <a:off x="4917813" y="5325817"/>
              <a:ext cx="3951514" cy="674584"/>
              <a:chOff x="4845624" y="5040665"/>
              <a:chExt cx="3951514" cy="880324"/>
            </a:xfrm>
          </p:grpSpPr>
          <p:cxnSp>
            <p:nvCxnSpPr>
              <p:cNvPr id="534" name="Google Shape;534;p15"/>
              <p:cNvCxnSpPr/>
              <p:nvPr/>
            </p:nvCxnSpPr>
            <p:spPr>
              <a:xfrm>
                <a:off x="4845624" y="5040665"/>
                <a:ext cx="0" cy="880324"/>
              </a:xfrm>
              <a:prstGeom prst="straightConnector1">
                <a:avLst/>
              </a:prstGeom>
              <a:noFill/>
              <a:ln cap="flat" cmpd="sng" w="19050">
                <a:solidFill>
                  <a:schemeClr val="dk1"/>
                </a:solidFill>
                <a:prstDash val="solid"/>
                <a:miter lim="800000"/>
                <a:headEnd len="sm" w="sm" type="none"/>
                <a:tailEnd len="sm" w="sm" type="none"/>
              </a:ln>
            </p:spPr>
          </p:cxnSp>
          <p:cxnSp>
            <p:nvCxnSpPr>
              <p:cNvPr id="535" name="Google Shape;535;p15"/>
              <p:cNvCxnSpPr/>
              <p:nvPr/>
            </p:nvCxnSpPr>
            <p:spPr>
              <a:xfrm>
                <a:off x="8797138" y="5040665"/>
                <a:ext cx="0" cy="880324"/>
              </a:xfrm>
              <a:prstGeom prst="straightConnector1">
                <a:avLst/>
              </a:prstGeom>
              <a:noFill/>
              <a:ln cap="flat" cmpd="sng" w="19050">
                <a:solidFill>
                  <a:schemeClr val="dk1"/>
                </a:solidFill>
                <a:prstDash val="solid"/>
                <a:miter lim="800000"/>
                <a:headEnd len="sm" w="sm" type="none"/>
                <a:tailEnd len="sm" w="sm" type="none"/>
              </a:ln>
            </p:spPr>
          </p:cxnSp>
        </p:grpSp>
      </p:grpSp>
      <p:sp>
        <p:nvSpPr>
          <p:cNvPr id="536" name="Google Shape;536;p15"/>
          <p:cNvSpPr/>
          <p:nvPr/>
        </p:nvSpPr>
        <p:spPr>
          <a:xfrm>
            <a:off x="5073079" y="973745"/>
            <a:ext cx="2800158" cy="2800159"/>
          </a:xfrm>
          <a:prstGeom prst="ellipse">
            <a:avLst/>
          </a:prstGeom>
          <a:noFill/>
          <a:ln cap="flat" cmpd="sng" w="50800">
            <a:solidFill>
              <a:srgbClr val="4892D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3A7D22"/>
              </a:solidFill>
              <a:latin typeface="Arial"/>
              <a:ea typeface="Arial"/>
              <a:cs typeface="Arial"/>
              <a:sym typeface="Arial"/>
            </a:endParaRPr>
          </a:p>
        </p:txBody>
      </p:sp>
      <p:sp>
        <p:nvSpPr>
          <p:cNvPr id="537" name="Google Shape;537;p15"/>
          <p:cNvSpPr/>
          <p:nvPr/>
        </p:nvSpPr>
        <p:spPr>
          <a:xfrm>
            <a:off x="2302331" y="2180962"/>
            <a:ext cx="2788198" cy="1987699"/>
          </a:xfrm>
          <a:custGeom>
            <a:rect b="b" l="l" r="r" t="t"/>
            <a:pathLst>
              <a:path extrusionOk="0" h="1709928" w="2398562">
                <a:moveTo>
                  <a:pt x="1191509" y="1709928"/>
                </a:moveTo>
                <a:lnTo>
                  <a:pt x="854964" y="1709928"/>
                </a:lnTo>
                <a:cubicBezTo>
                  <a:pt x="383179" y="1709928"/>
                  <a:pt x="0" y="1326749"/>
                  <a:pt x="0" y="854964"/>
                </a:cubicBezTo>
                <a:cubicBezTo>
                  <a:pt x="0" y="383179"/>
                  <a:pt x="383179" y="0"/>
                  <a:pt x="854964" y="0"/>
                </a:cubicBezTo>
                <a:lnTo>
                  <a:pt x="2383018" y="0"/>
                </a:lnTo>
                <a:cubicBezTo>
                  <a:pt x="2391568" y="0"/>
                  <a:pt x="2398563" y="6995"/>
                  <a:pt x="2398563" y="15545"/>
                </a:cubicBezTo>
                <a:cubicBezTo>
                  <a:pt x="2398563" y="24094"/>
                  <a:pt x="2391568" y="31090"/>
                  <a:pt x="2383018" y="31090"/>
                </a:cubicBezTo>
                <a:lnTo>
                  <a:pt x="854964" y="31090"/>
                </a:lnTo>
                <a:cubicBezTo>
                  <a:pt x="401056" y="31090"/>
                  <a:pt x="31090" y="401056"/>
                  <a:pt x="31090" y="854964"/>
                </a:cubicBezTo>
                <a:cubicBezTo>
                  <a:pt x="31090" y="1308872"/>
                  <a:pt x="401056" y="1678838"/>
                  <a:pt x="854964" y="1678838"/>
                </a:cubicBezTo>
                <a:lnTo>
                  <a:pt x="1191509" y="1678838"/>
                </a:lnTo>
                <a:cubicBezTo>
                  <a:pt x="1200059" y="1678838"/>
                  <a:pt x="1207054" y="1685834"/>
                  <a:pt x="1207054" y="1694383"/>
                </a:cubicBezTo>
                <a:cubicBezTo>
                  <a:pt x="1207054" y="1702933"/>
                  <a:pt x="1200059" y="1709928"/>
                  <a:pt x="1191509" y="1709928"/>
                </a:cubicBezTo>
                <a:close/>
              </a:path>
            </a:pathLst>
          </a:custGeom>
          <a:gradFill>
            <a:gsLst>
              <a:gs pos="0">
                <a:srgbClr val="12501B"/>
              </a:gs>
              <a:gs pos="1000">
                <a:srgbClr val="12501B"/>
              </a:gs>
              <a:gs pos="31000">
                <a:srgbClr val="4892DC"/>
              </a:gs>
              <a:gs pos="58000">
                <a:srgbClr val="1F5C99"/>
              </a:gs>
              <a:gs pos="100000">
                <a:srgbClr val="43D658"/>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38" name="Google Shape;538;p15"/>
          <p:cNvSpPr txBox="1"/>
          <p:nvPr/>
        </p:nvSpPr>
        <p:spPr>
          <a:xfrm>
            <a:off x="-78488" y="576317"/>
            <a:ext cx="4761638" cy="478622"/>
          </a:xfrm>
          <a:prstGeom prst="rect">
            <a:avLst/>
          </a:prstGeom>
          <a:noFill/>
          <a:ln>
            <a:noFill/>
          </a:ln>
        </p:spPr>
        <p:txBody>
          <a:bodyPr anchorCtr="0" anchor="t" bIns="27075" lIns="0" spcFirstLastPara="1" rIns="0" wrap="square" tIns="27075">
            <a:noAutofit/>
          </a:bodyPr>
          <a:lstStyle/>
          <a:p>
            <a:pPr indent="0" lvl="0" marL="0" marR="0" rtl="0" algn="ctr">
              <a:lnSpc>
                <a:spcPct val="90000"/>
              </a:lnSpc>
              <a:spcBef>
                <a:spcPts val="0"/>
              </a:spcBef>
              <a:spcAft>
                <a:spcPts val="0"/>
              </a:spcAft>
              <a:buClr>
                <a:schemeClr val="dk1"/>
              </a:buClr>
              <a:buSzPts val="3600"/>
              <a:buFont typeface="Play"/>
              <a:buNone/>
            </a:pPr>
            <a:r>
              <a:rPr b="0" i="0" lang="en-US" sz="3600" u="none" cap="none" strike="noStrike">
                <a:solidFill>
                  <a:schemeClr val="dk1"/>
                </a:solidFill>
                <a:latin typeface="Play"/>
                <a:ea typeface="Play"/>
                <a:cs typeface="Play"/>
                <a:sym typeface="Play"/>
              </a:rPr>
              <a:t>Amazon</a:t>
            </a:r>
            <a:r>
              <a:rPr b="1" i="0" lang="en-US" sz="3600" u="none" cap="none" strike="noStrike">
                <a:solidFill>
                  <a:schemeClr val="dk1"/>
                </a:solidFill>
                <a:latin typeface="Play"/>
                <a:ea typeface="Play"/>
                <a:cs typeface="Play"/>
                <a:sym typeface="Play"/>
              </a:rPr>
              <a:t> </a:t>
            </a:r>
            <a:r>
              <a:rPr b="1" i="0" lang="en-US" sz="3600" u="none" cap="none" strike="noStrike">
                <a:solidFill>
                  <a:srgbClr val="1F5C99"/>
                </a:solidFill>
                <a:latin typeface="Play"/>
                <a:ea typeface="Play"/>
                <a:cs typeface="Play"/>
                <a:sym typeface="Play"/>
              </a:rPr>
              <a:t>Bedrock</a:t>
            </a:r>
            <a:endParaRPr/>
          </a:p>
        </p:txBody>
      </p:sp>
      <p:cxnSp>
        <p:nvCxnSpPr>
          <p:cNvPr id="539" name="Google Shape;539;p15"/>
          <p:cNvCxnSpPr/>
          <p:nvPr/>
        </p:nvCxnSpPr>
        <p:spPr>
          <a:xfrm>
            <a:off x="4789666" y="4168661"/>
            <a:ext cx="2497546" cy="0"/>
          </a:xfrm>
          <a:prstGeom prst="straightConnector1">
            <a:avLst/>
          </a:prstGeom>
          <a:noFill/>
          <a:ln cap="flat" cmpd="sng" w="38100">
            <a:solidFill>
              <a:srgbClr val="3A7D22"/>
            </a:solidFill>
            <a:prstDash val="solid"/>
            <a:miter lim="800000"/>
            <a:headEnd len="sm" w="sm" type="none"/>
            <a:tailEnd len="med" w="med" type="triangle"/>
          </a:ln>
        </p:spPr>
      </p:cxn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16"/>
          <p:cNvSpPr/>
          <p:nvPr/>
        </p:nvSpPr>
        <p:spPr>
          <a:xfrm>
            <a:off x="2810489" y="2588909"/>
            <a:ext cx="1260166" cy="286258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6" name="Google Shape;546;p16"/>
          <p:cNvSpPr/>
          <p:nvPr/>
        </p:nvSpPr>
        <p:spPr>
          <a:xfrm>
            <a:off x="10842084" y="2592138"/>
            <a:ext cx="1264406" cy="285256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7" name="Google Shape;547;p16"/>
          <p:cNvSpPr/>
          <p:nvPr/>
        </p:nvSpPr>
        <p:spPr>
          <a:xfrm>
            <a:off x="9501705" y="2584478"/>
            <a:ext cx="1267096" cy="2863806"/>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8" name="Google Shape;548;p16"/>
          <p:cNvSpPr/>
          <p:nvPr/>
        </p:nvSpPr>
        <p:spPr>
          <a:xfrm>
            <a:off x="8172720" y="2584479"/>
            <a:ext cx="1257980" cy="2863806"/>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9" name="Google Shape;549;p16"/>
          <p:cNvSpPr/>
          <p:nvPr/>
        </p:nvSpPr>
        <p:spPr>
          <a:xfrm>
            <a:off x="6820936" y="2584478"/>
            <a:ext cx="1273036" cy="2863806"/>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0" name="Google Shape;550;p16"/>
          <p:cNvSpPr/>
          <p:nvPr/>
        </p:nvSpPr>
        <p:spPr>
          <a:xfrm>
            <a:off x="5486574" y="2584479"/>
            <a:ext cx="1263199" cy="286701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1" name="Google Shape;551;p16"/>
          <p:cNvSpPr/>
          <p:nvPr/>
        </p:nvSpPr>
        <p:spPr>
          <a:xfrm>
            <a:off x="4143466" y="2584478"/>
            <a:ext cx="1275138" cy="2871441"/>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2" name="Google Shape;552;p16"/>
          <p:cNvSpPr/>
          <p:nvPr/>
        </p:nvSpPr>
        <p:spPr>
          <a:xfrm>
            <a:off x="1470763" y="2593340"/>
            <a:ext cx="1260166" cy="286258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3" name="Google Shape;553;p16"/>
          <p:cNvSpPr/>
          <p:nvPr/>
        </p:nvSpPr>
        <p:spPr>
          <a:xfrm>
            <a:off x="124944" y="2593340"/>
            <a:ext cx="1264406" cy="2863806"/>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blue background with white text&#10;&#10;AI-generated content may be incorrect." id="554" name="Google Shape;554;p16"/>
          <p:cNvPicPr preferRelativeResize="0"/>
          <p:nvPr>
            <p:ph idx="1" type="body"/>
          </p:nvPr>
        </p:nvPicPr>
        <p:blipFill rotWithShape="1">
          <a:blip r:embed="rId3">
            <a:alphaModFix/>
          </a:blip>
          <a:srcRect b="17918" l="0" r="0" t="23085"/>
          <a:stretch/>
        </p:blipFill>
        <p:spPr>
          <a:xfrm>
            <a:off x="0" y="0"/>
            <a:ext cx="12192000" cy="1051560"/>
          </a:xfrm>
          <a:prstGeom prst="rect">
            <a:avLst/>
          </a:prstGeom>
          <a:noFill/>
          <a:ln>
            <a:noFill/>
          </a:ln>
        </p:spPr>
      </p:pic>
      <p:cxnSp>
        <p:nvCxnSpPr>
          <p:cNvPr id="555" name="Google Shape;555;p16"/>
          <p:cNvCxnSpPr/>
          <p:nvPr/>
        </p:nvCxnSpPr>
        <p:spPr>
          <a:xfrm>
            <a:off x="576534" y="1770009"/>
            <a:ext cx="11045194" cy="0"/>
          </a:xfrm>
          <a:prstGeom prst="straightConnector1">
            <a:avLst/>
          </a:prstGeom>
          <a:noFill/>
          <a:ln cap="flat" cmpd="sng" w="28575">
            <a:solidFill>
              <a:schemeClr val="dk1"/>
            </a:solidFill>
            <a:prstDash val="solid"/>
            <a:miter lim="800000"/>
            <a:headEnd len="sm" w="sm" type="none"/>
            <a:tailEnd len="sm" w="sm" type="none"/>
          </a:ln>
        </p:spPr>
      </p:cxnSp>
      <p:sp>
        <p:nvSpPr>
          <p:cNvPr id="556" name="Google Shape;556;p16"/>
          <p:cNvSpPr txBox="1"/>
          <p:nvPr/>
        </p:nvSpPr>
        <p:spPr>
          <a:xfrm>
            <a:off x="4266815" y="1506991"/>
            <a:ext cx="3658370" cy="603397"/>
          </a:xfrm>
          <a:prstGeom prst="rect">
            <a:avLst/>
          </a:prstGeom>
          <a:solidFill>
            <a:schemeClr val="lt1"/>
          </a:solidFill>
          <a:ln>
            <a:noFill/>
          </a:ln>
        </p:spPr>
        <p:txBody>
          <a:bodyPr anchorCtr="0" anchor="t" bIns="45700" lIns="0" spcFirstLastPara="1" rIns="91425" wrap="square" tIns="45700">
            <a:noAutofit/>
          </a:bodyPr>
          <a:lstStyle/>
          <a:p>
            <a:pPr indent="0" lvl="0" marL="0" marR="0" rtl="0" algn="ctr">
              <a:lnSpc>
                <a:spcPct val="90000"/>
              </a:lnSpc>
              <a:spcBef>
                <a:spcPts val="0"/>
              </a:spcBef>
              <a:spcAft>
                <a:spcPts val="0"/>
              </a:spcAft>
              <a:buClr>
                <a:srgbClr val="FFFFFF"/>
              </a:buClr>
              <a:buSzPts val="3240"/>
              <a:buFont typeface="Arial"/>
              <a:buNone/>
            </a:pPr>
            <a:r>
              <a:rPr b="0" i="0" lang="en-US" sz="3600" u="none" cap="none" strike="noStrike">
                <a:solidFill>
                  <a:schemeClr val="dk1"/>
                </a:solidFill>
                <a:latin typeface="Play"/>
                <a:ea typeface="Play"/>
                <a:cs typeface="Play"/>
                <a:sym typeface="Play"/>
              </a:rPr>
              <a:t>Amazon </a:t>
            </a:r>
            <a:r>
              <a:rPr b="1" i="0" lang="en-US" sz="3600">
                <a:solidFill>
                  <a:srgbClr val="1F5C99"/>
                </a:solidFill>
                <a:latin typeface="Play"/>
                <a:ea typeface="Play"/>
                <a:cs typeface="Play"/>
                <a:sym typeface="Play"/>
              </a:rPr>
              <a:t>Bedrock</a:t>
            </a:r>
            <a:endParaRPr b="1" i="0" sz="4000">
              <a:solidFill>
                <a:srgbClr val="1F5C99"/>
              </a:solidFill>
              <a:latin typeface="Play"/>
              <a:ea typeface="Play"/>
              <a:cs typeface="Play"/>
              <a:sym typeface="Play"/>
            </a:endParaRPr>
          </a:p>
        </p:txBody>
      </p:sp>
      <p:pic>
        <p:nvPicPr>
          <p:cNvPr id="557" name="Google Shape;557;p16"/>
          <p:cNvPicPr preferRelativeResize="0"/>
          <p:nvPr/>
        </p:nvPicPr>
        <p:blipFill rotWithShape="1">
          <a:blip r:embed="rId4">
            <a:alphaModFix/>
          </a:blip>
          <a:srcRect b="0" l="0" r="0" t="0"/>
          <a:stretch/>
        </p:blipFill>
        <p:spPr>
          <a:xfrm>
            <a:off x="132637" y="2580891"/>
            <a:ext cx="11977416" cy="2863806"/>
          </a:xfrm>
          <a:prstGeom prst="rect">
            <a:avLst/>
          </a:prstGeom>
          <a:noFill/>
          <a:ln>
            <a:noFill/>
          </a:ln>
        </p:spPr>
      </p:pic>
      <p:sp>
        <p:nvSpPr>
          <p:cNvPr id="558" name="Google Shape;558;p16"/>
          <p:cNvSpPr txBox="1"/>
          <p:nvPr/>
        </p:nvSpPr>
        <p:spPr>
          <a:xfrm>
            <a:off x="1526129" y="4829345"/>
            <a:ext cx="978137" cy="230832"/>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AMAZON NOVA</a:t>
            </a:r>
            <a:endParaRPr/>
          </a:p>
        </p:txBody>
      </p:sp>
      <p:sp>
        <p:nvSpPr>
          <p:cNvPr id="559" name="Google Shape;559;p16"/>
          <p:cNvSpPr txBox="1"/>
          <p:nvPr/>
        </p:nvSpPr>
        <p:spPr>
          <a:xfrm>
            <a:off x="214062" y="4829345"/>
            <a:ext cx="812753" cy="230832"/>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JAMBA</a:t>
            </a:r>
            <a:endParaRPr/>
          </a:p>
        </p:txBody>
      </p:sp>
      <p:sp>
        <p:nvSpPr>
          <p:cNvPr id="560" name="Google Shape;560;p16"/>
          <p:cNvSpPr txBox="1"/>
          <p:nvPr/>
        </p:nvSpPr>
        <p:spPr>
          <a:xfrm>
            <a:off x="2856114" y="4942218"/>
            <a:ext cx="812749" cy="124458"/>
          </a:xfrm>
          <a:prstGeom prst="rect">
            <a:avLst/>
          </a:prstGeom>
          <a:noFill/>
          <a:ln>
            <a:noFill/>
          </a:ln>
        </p:spPr>
        <p:txBody>
          <a:bodyPr anchorCtr="0" anchor="t" bIns="45700" lIns="0" spcFirstLastPara="1" rIns="0" wrap="square" tIns="45700">
            <a:spAutoFit/>
          </a:bodyPr>
          <a:lstStyle/>
          <a:p>
            <a:pPr indent="0" lvl="0" marL="0" marR="0" rtl="0" algn="l">
              <a:lnSpc>
                <a:spcPct val="0"/>
              </a:lnSpc>
              <a:spcBef>
                <a:spcPts val="0"/>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CLAUDE</a:t>
            </a:r>
            <a:endParaRPr/>
          </a:p>
        </p:txBody>
      </p:sp>
      <p:sp>
        <p:nvSpPr>
          <p:cNvPr id="561" name="Google Shape;561;p16"/>
          <p:cNvSpPr txBox="1"/>
          <p:nvPr/>
        </p:nvSpPr>
        <p:spPr>
          <a:xfrm>
            <a:off x="4198956" y="4611621"/>
            <a:ext cx="812751" cy="661720"/>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COMMAND</a:t>
            </a:r>
            <a:endParaRPr/>
          </a:p>
          <a:p>
            <a:pPr indent="0" lvl="0" marL="0" marR="0" rtl="0" algn="l">
              <a:lnSpc>
                <a:spcPct val="100000"/>
              </a:lnSpc>
              <a:spcBef>
                <a:spcPts val="593"/>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EMBED</a:t>
            </a:r>
            <a:endParaRPr/>
          </a:p>
          <a:p>
            <a:pPr indent="0" lvl="0" marL="0" marR="0" rtl="0" algn="l">
              <a:lnSpc>
                <a:spcPct val="100000"/>
              </a:lnSpc>
              <a:spcBef>
                <a:spcPts val="593"/>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RERANK</a:t>
            </a:r>
            <a:endParaRPr/>
          </a:p>
        </p:txBody>
      </p:sp>
      <p:sp>
        <p:nvSpPr>
          <p:cNvPr id="562" name="Google Shape;562;p16"/>
          <p:cNvSpPr txBox="1"/>
          <p:nvPr/>
        </p:nvSpPr>
        <p:spPr>
          <a:xfrm>
            <a:off x="6905306" y="4951311"/>
            <a:ext cx="812749" cy="124458"/>
          </a:xfrm>
          <a:prstGeom prst="rect">
            <a:avLst/>
          </a:prstGeom>
          <a:noFill/>
          <a:ln>
            <a:noFill/>
          </a:ln>
        </p:spPr>
        <p:txBody>
          <a:bodyPr anchorCtr="0" anchor="t" bIns="45700" lIns="0" spcFirstLastPara="1" rIns="0" wrap="square" tIns="45700">
            <a:spAutoFit/>
          </a:bodyPr>
          <a:lstStyle/>
          <a:p>
            <a:pPr indent="0" lvl="0" marL="0" marR="0" rtl="0" algn="l">
              <a:lnSpc>
                <a:spcPct val="0"/>
              </a:lnSpc>
              <a:spcBef>
                <a:spcPts val="0"/>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LLAMA </a:t>
            </a:r>
            <a:endParaRPr/>
          </a:p>
        </p:txBody>
      </p:sp>
      <p:sp>
        <p:nvSpPr>
          <p:cNvPr id="563" name="Google Shape;563;p16"/>
          <p:cNvSpPr txBox="1"/>
          <p:nvPr/>
        </p:nvSpPr>
        <p:spPr>
          <a:xfrm>
            <a:off x="5571529" y="4942218"/>
            <a:ext cx="812749" cy="124458"/>
          </a:xfrm>
          <a:prstGeom prst="rect">
            <a:avLst/>
          </a:prstGeom>
          <a:noFill/>
          <a:ln>
            <a:noFill/>
          </a:ln>
        </p:spPr>
        <p:txBody>
          <a:bodyPr anchorCtr="0" anchor="t" bIns="45700" lIns="0" spcFirstLastPara="1" rIns="0" wrap="square" tIns="45700">
            <a:spAutoFit/>
          </a:bodyPr>
          <a:lstStyle/>
          <a:p>
            <a:pPr indent="0" lvl="0" marL="0" marR="0" rtl="0" algn="l">
              <a:lnSpc>
                <a:spcPct val="0"/>
              </a:lnSpc>
              <a:spcBef>
                <a:spcPts val="0"/>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LUMA RAY 2</a:t>
            </a:r>
            <a:endParaRPr/>
          </a:p>
        </p:txBody>
      </p:sp>
      <p:sp>
        <p:nvSpPr>
          <p:cNvPr id="564" name="Google Shape;564;p16"/>
          <p:cNvSpPr txBox="1"/>
          <p:nvPr/>
        </p:nvSpPr>
        <p:spPr>
          <a:xfrm>
            <a:off x="131371" y="3182607"/>
            <a:ext cx="978137" cy="1422139"/>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855"/>
              <a:buFont typeface="Play"/>
              <a:buNone/>
            </a:pPr>
            <a:r>
              <a:rPr b="0" i="0" lang="en-US" sz="950" u="none" cap="none" strike="noStrike">
                <a:solidFill>
                  <a:schemeClr val="lt1"/>
                </a:solidFill>
                <a:latin typeface="Play"/>
                <a:ea typeface="Play"/>
                <a:cs typeface="Play"/>
                <a:sym typeface="Play"/>
              </a:rPr>
              <a:t>Effective reasoning &amp; rapid analysis for long context windows</a:t>
            </a:r>
            <a:endParaRPr/>
          </a:p>
        </p:txBody>
      </p:sp>
      <p:sp>
        <p:nvSpPr>
          <p:cNvPr id="565" name="Google Shape;565;p16"/>
          <p:cNvSpPr txBox="1"/>
          <p:nvPr/>
        </p:nvSpPr>
        <p:spPr>
          <a:xfrm>
            <a:off x="10826716" y="3199400"/>
            <a:ext cx="1053210" cy="1269706"/>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855"/>
              <a:buFont typeface="Play"/>
              <a:buNone/>
            </a:pPr>
            <a:r>
              <a:rPr b="0" i="0" lang="en-US" sz="950" u="none" cap="none" strike="noStrike">
                <a:solidFill>
                  <a:srgbClr val="FFFFFF"/>
                </a:solidFill>
                <a:latin typeface="Play"/>
                <a:ea typeface="Play"/>
                <a:cs typeface="Play"/>
                <a:sym typeface="Play"/>
              </a:rPr>
              <a:t>High-quality AI image generation, easily deployable </a:t>
            </a:r>
            <a:br>
              <a:rPr b="0" i="0" lang="en-US" sz="950" u="none" cap="none" strike="noStrike">
                <a:solidFill>
                  <a:srgbClr val="FFFFFF"/>
                </a:solidFill>
                <a:latin typeface="Play"/>
                <a:ea typeface="Play"/>
                <a:cs typeface="Play"/>
                <a:sym typeface="Play"/>
              </a:rPr>
            </a:br>
            <a:r>
              <a:rPr b="0" i="0" lang="en-US" sz="950" u="none" cap="none" strike="noStrike">
                <a:solidFill>
                  <a:srgbClr val="FFFFFF"/>
                </a:solidFill>
                <a:latin typeface="Play"/>
                <a:ea typeface="Play"/>
                <a:cs typeface="Play"/>
                <a:sym typeface="Play"/>
              </a:rPr>
              <a:t>at scale</a:t>
            </a:r>
            <a:endParaRPr/>
          </a:p>
          <a:p>
            <a:pPr indent="0" lvl="0" marL="0" marR="0" rtl="0" algn="l">
              <a:lnSpc>
                <a:spcPct val="110000"/>
              </a:lnSpc>
              <a:spcBef>
                <a:spcPts val="711"/>
              </a:spcBef>
              <a:spcAft>
                <a:spcPts val="0"/>
              </a:spcAft>
              <a:buClr>
                <a:srgbClr val="FFFFFF"/>
              </a:buClr>
              <a:buSzPts val="855"/>
              <a:buFont typeface="Play"/>
              <a:buNone/>
            </a:pPr>
            <a:r>
              <a:t/>
            </a:r>
            <a:endParaRPr b="0" i="0" sz="950" u="none" cap="none" strike="noStrike">
              <a:solidFill>
                <a:srgbClr val="FFFFFF"/>
              </a:solidFill>
              <a:latin typeface="Play"/>
              <a:ea typeface="Play"/>
              <a:cs typeface="Play"/>
              <a:sym typeface="Play"/>
            </a:endParaRPr>
          </a:p>
        </p:txBody>
      </p:sp>
      <p:pic>
        <p:nvPicPr>
          <p:cNvPr id="566" name="Google Shape;566;p16"/>
          <p:cNvPicPr preferRelativeResize="0"/>
          <p:nvPr/>
        </p:nvPicPr>
        <p:blipFill rotWithShape="1">
          <a:blip r:embed="rId5">
            <a:alphaModFix/>
          </a:blip>
          <a:srcRect b="0" l="0" r="0" t="0"/>
          <a:stretch/>
        </p:blipFill>
        <p:spPr>
          <a:xfrm>
            <a:off x="2883300" y="2743641"/>
            <a:ext cx="1111407" cy="126353"/>
          </a:xfrm>
          <a:prstGeom prst="rect">
            <a:avLst/>
          </a:prstGeom>
          <a:noFill/>
          <a:ln>
            <a:noFill/>
          </a:ln>
        </p:spPr>
      </p:pic>
      <p:pic>
        <p:nvPicPr>
          <p:cNvPr id="567" name="Google Shape;567;p16"/>
          <p:cNvPicPr preferRelativeResize="0"/>
          <p:nvPr/>
        </p:nvPicPr>
        <p:blipFill rotWithShape="1">
          <a:blip r:embed="rId6">
            <a:alphaModFix/>
          </a:blip>
          <a:srcRect b="0" l="0" r="0" t="0"/>
          <a:stretch/>
        </p:blipFill>
        <p:spPr>
          <a:xfrm>
            <a:off x="4207176" y="2716157"/>
            <a:ext cx="1008702" cy="167618"/>
          </a:xfrm>
          <a:prstGeom prst="rect">
            <a:avLst/>
          </a:prstGeom>
          <a:noFill/>
          <a:ln>
            <a:noFill/>
          </a:ln>
        </p:spPr>
      </p:pic>
      <p:sp>
        <p:nvSpPr>
          <p:cNvPr id="568" name="Google Shape;568;p16"/>
          <p:cNvSpPr txBox="1"/>
          <p:nvPr/>
        </p:nvSpPr>
        <p:spPr>
          <a:xfrm>
            <a:off x="6822150" y="3179441"/>
            <a:ext cx="1014352" cy="981257"/>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855"/>
              <a:buFont typeface="Play"/>
              <a:buNone/>
            </a:pPr>
            <a:r>
              <a:rPr b="0" i="0" lang="en-US" sz="950" u="none" cap="none" strike="noStrike">
                <a:solidFill>
                  <a:srgbClr val="FFFFFF"/>
                </a:solidFill>
                <a:latin typeface="Play"/>
                <a:ea typeface="Play"/>
                <a:cs typeface="Play"/>
                <a:sym typeface="Play"/>
              </a:rPr>
              <a:t>Advanced image &amp; language reasoning</a:t>
            </a:r>
            <a:endParaRPr/>
          </a:p>
        </p:txBody>
      </p:sp>
      <p:pic>
        <p:nvPicPr>
          <p:cNvPr id="569" name="Google Shape;569;p16"/>
          <p:cNvPicPr preferRelativeResize="0"/>
          <p:nvPr/>
        </p:nvPicPr>
        <p:blipFill rotWithShape="1">
          <a:blip r:embed="rId7">
            <a:alphaModFix/>
          </a:blip>
          <a:srcRect b="0" l="0" r="0" t="0"/>
          <a:stretch/>
        </p:blipFill>
        <p:spPr>
          <a:xfrm>
            <a:off x="6892836" y="2724010"/>
            <a:ext cx="795330" cy="160238"/>
          </a:xfrm>
          <a:prstGeom prst="rect">
            <a:avLst/>
          </a:prstGeom>
          <a:noFill/>
          <a:ln>
            <a:noFill/>
          </a:ln>
        </p:spPr>
      </p:pic>
      <p:sp>
        <p:nvSpPr>
          <p:cNvPr id="570" name="Google Shape;570;p16"/>
          <p:cNvSpPr txBox="1"/>
          <p:nvPr/>
        </p:nvSpPr>
        <p:spPr>
          <a:xfrm>
            <a:off x="9316383" y="2786854"/>
            <a:ext cx="1628841" cy="55249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FFF"/>
              </a:buClr>
              <a:buSzPts val="1067"/>
              <a:buFont typeface="Play"/>
              <a:buNone/>
            </a:pPr>
            <a:r>
              <a:t/>
            </a:r>
            <a:endParaRPr b="0" i="0" sz="1185" u="none" cap="none" strike="noStrike">
              <a:solidFill>
                <a:srgbClr val="FFFFFF"/>
              </a:solidFill>
              <a:latin typeface="Play"/>
              <a:ea typeface="Play"/>
              <a:cs typeface="Play"/>
              <a:sym typeface="Play"/>
            </a:endParaRPr>
          </a:p>
        </p:txBody>
      </p:sp>
      <p:sp>
        <p:nvSpPr>
          <p:cNvPr id="571" name="Google Shape;571;p16"/>
          <p:cNvSpPr txBox="1"/>
          <p:nvPr/>
        </p:nvSpPr>
        <p:spPr>
          <a:xfrm>
            <a:off x="8154610" y="3175234"/>
            <a:ext cx="1130988" cy="1245706"/>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855"/>
              <a:buFont typeface="Play"/>
              <a:buNone/>
            </a:pPr>
            <a:r>
              <a:rPr b="0" i="0" lang="en-US" sz="950" u="none" cap="none" strike="noStrike">
                <a:solidFill>
                  <a:srgbClr val="FFFFFF"/>
                </a:solidFill>
                <a:latin typeface="Play"/>
                <a:ea typeface="Play"/>
                <a:cs typeface="Play"/>
                <a:sym typeface="Play"/>
              </a:rPr>
              <a:t>Knowledge summarization, expert agents, &amp; code completion</a:t>
            </a:r>
            <a:endParaRPr/>
          </a:p>
        </p:txBody>
      </p:sp>
      <p:cxnSp>
        <p:nvCxnSpPr>
          <p:cNvPr id="572" name="Google Shape;572;p16"/>
          <p:cNvCxnSpPr/>
          <p:nvPr/>
        </p:nvCxnSpPr>
        <p:spPr>
          <a:xfrm>
            <a:off x="8243726" y="3057186"/>
            <a:ext cx="521970" cy="1"/>
          </a:xfrm>
          <a:prstGeom prst="straightConnector1">
            <a:avLst/>
          </a:prstGeom>
          <a:noFill/>
          <a:ln cap="rnd" cmpd="sng" w="25400">
            <a:solidFill>
              <a:schemeClr val="lt1"/>
            </a:solidFill>
            <a:prstDash val="solid"/>
            <a:miter lim="800000"/>
            <a:headEnd len="sm" w="sm" type="none"/>
            <a:tailEnd len="sm" w="sm" type="none"/>
          </a:ln>
        </p:spPr>
      </p:cxnSp>
      <p:cxnSp>
        <p:nvCxnSpPr>
          <p:cNvPr id="573" name="Google Shape;573;p16"/>
          <p:cNvCxnSpPr/>
          <p:nvPr/>
        </p:nvCxnSpPr>
        <p:spPr>
          <a:xfrm>
            <a:off x="10963722" y="3021957"/>
            <a:ext cx="521970" cy="1"/>
          </a:xfrm>
          <a:prstGeom prst="straightConnector1">
            <a:avLst/>
          </a:prstGeom>
          <a:noFill/>
          <a:ln cap="rnd" cmpd="sng" w="25400">
            <a:solidFill>
              <a:schemeClr val="lt1"/>
            </a:solidFill>
            <a:prstDash val="solid"/>
            <a:miter lim="800000"/>
            <a:headEnd len="sm" w="sm" type="none"/>
            <a:tailEnd len="sm" w="sm" type="none"/>
          </a:ln>
        </p:spPr>
      </p:cxnSp>
      <p:cxnSp>
        <p:nvCxnSpPr>
          <p:cNvPr id="574" name="Google Shape;574;p16"/>
          <p:cNvCxnSpPr/>
          <p:nvPr/>
        </p:nvCxnSpPr>
        <p:spPr>
          <a:xfrm>
            <a:off x="6905306" y="3064011"/>
            <a:ext cx="521970" cy="1"/>
          </a:xfrm>
          <a:prstGeom prst="straightConnector1">
            <a:avLst/>
          </a:prstGeom>
          <a:noFill/>
          <a:ln cap="rnd" cmpd="sng" w="25400">
            <a:solidFill>
              <a:schemeClr val="lt1"/>
            </a:solidFill>
            <a:prstDash val="solid"/>
            <a:miter lim="800000"/>
            <a:headEnd len="sm" w="sm" type="none"/>
            <a:tailEnd len="sm" w="sm" type="none"/>
          </a:ln>
        </p:spPr>
      </p:cxnSp>
      <p:cxnSp>
        <p:nvCxnSpPr>
          <p:cNvPr id="575" name="Google Shape;575;p16"/>
          <p:cNvCxnSpPr/>
          <p:nvPr/>
        </p:nvCxnSpPr>
        <p:spPr>
          <a:xfrm>
            <a:off x="4234799" y="3064013"/>
            <a:ext cx="521970" cy="1"/>
          </a:xfrm>
          <a:prstGeom prst="straightConnector1">
            <a:avLst/>
          </a:prstGeom>
          <a:noFill/>
          <a:ln cap="rnd" cmpd="sng" w="25400">
            <a:solidFill>
              <a:schemeClr val="lt1"/>
            </a:solidFill>
            <a:prstDash val="solid"/>
            <a:miter lim="800000"/>
            <a:headEnd len="sm" w="sm" type="none"/>
            <a:tailEnd len="sm" w="sm" type="none"/>
          </a:ln>
        </p:spPr>
      </p:cxnSp>
      <p:cxnSp>
        <p:nvCxnSpPr>
          <p:cNvPr id="576" name="Google Shape;576;p16"/>
          <p:cNvCxnSpPr/>
          <p:nvPr/>
        </p:nvCxnSpPr>
        <p:spPr>
          <a:xfrm>
            <a:off x="2883300" y="3047815"/>
            <a:ext cx="521970" cy="1"/>
          </a:xfrm>
          <a:prstGeom prst="straightConnector1">
            <a:avLst/>
          </a:prstGeom>
          <a:noFill/>
          <a:ln cap="rnd" cmpd="sng" w="25400">
            <a:solidFill>
              <a:schemeClr val="lt1"/>
            </a:solidFill>
            <a:prstDash val="solid"/>
            <a:miter lim="800000"/>
            <a:headEnd len="sm" w="sm" type="none"/>
            <a:tailEnd len="sm" w="sm" type="none"/>
          </a:ln>
        </p:spPr>
      </p:cxnSp>
      <p:cxnSp>
        <p:nvCxnSpPr>
          <p:cNvPr id="577" name="Google Shape;577;p16"/>
          <p:cNvCxnSpPr/>
          <p:nvPr/>
        </p:nvCxnSpPr>
        <p:spPr>
          <a:xfrm>
            <a:off x="1547875" y="3057186"/>
            <a:ext cx="521970" cy="1"/>
          </a:xfrm>
          <a:prstGeom prst="straightConnector1">
            <a:avLst/>
          </a:prstGeom>
          <a:noFill/>
          <a:ln cap="rnd" cmpd="sng" w="25400">
            <a:solidFill>
              <a:schemeClr val="lt1"/>
            </a:solidFill>
            <a:prstDash val="solid"/>
            <a:miter lim="800000"/>
            <a:headEnd len="sm" w="sm" type="none"/>
            <a:tailEnd len="sm" w="sm" type="none"/>
          </a:ln>
        </p:spPr>
      </p:cxnSp>
      <p:cxnSp>
        <p:nvCxnSpPr>
          <p:cNvPr id="578" name="Google Shape;578;p16"/>
          <p:cNvCxnSpPr/>
          <p:nvPr/>
        </p:nvCxnSpPr>
        <p:spPr>
          <a:xfrm>
            <a:off x="234128" y="3057186"/>
            <a:ext cx="521970" cy="1"/>
          </a:xfrm>
          <a:prstGeom prst="straightConnector1">
            <a:avLst/>
          </a:prstGeom>
          <a:noFill/>
          <a:ln cap="rnd" cmpd="sng" w="25400">
            <a:solidFill>
              <a:schemeClr val="lt1"/>
            </a:solidFill>
            <a:prstDash val="solid"/>
            <a:miter lim="800000"/>
            <a:headEnd len="sm" w="sm" type="none"/>
            <a:tailEnd len="sm" w="sm" type="none"/>
          </a:ln>
        </p:spPr>
      </p:cxnSp>
      <p:sp>
        <p:nvSpPr>
          <p:cNvPr id="579" name="Google Shape;579;p16"/>
          <p:cNvSpPr txBox="1"/>
          <p:nvPr/>
        </p:nvSpPr>
        <p:spPr>
          <a:xfrm>
            <a:off x="5475201" y="3178180"/>
            <a:ext cx="1065923" cy="971057"/>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855"/>
              <a:buFont typeface="Play"/>
              <a:buNone/>
            </a:pPr>
            <a:r>
              <a:rPr b="0" i="0" lang="en-US" sz="950" u="none" cap="none" strike="noStrike">
                <a:solidFill>
                  <a:srgbClr val="FFFFFF"/>
                </a:solidFill>
                <a:latin typeface="Play"/>
                <a:ea typeface="Play"/>
                <a:cs typeface="Play"/>
                <a:sym typeface="Play"/>
              </a:rPr>
              <a:t>High-quality video generation from text &amp; images</a:t>
            </a:r>
            <a:endParaRPr/>
          </a:p>
        </p:txBody>
      </p:sp>
      <p:cxnSp>
        <p:nvCxnSpPr>
          <p:cNvPr id="580" name="Google Shape;580;p16"/>
          <p:cNvCxnSpPr/>
          <p:nvPr/>
        </p:nvCxnSpPr>
        <p:spPr>
          <a:xfrm>
            <a:off x="5576823" y="3064012"/>
            <a:ext cx="521970" cy="1"/>
          </a:xfrm>
          <a:prstGeom prst="straightConnector1">
            <a:avLst/>
          </a:prstGeom>
          <a:noFill/>
          <a:ln cap="rnd" cmpd="sng" w="25400">
            <a:solidFill>
              <a:schemeClr val="lt1"/>
            </a:solidFill>
            <a:prstDash val="solid"/>
            <a:miter lim="800000"/>
            <a:headEnd len="sm" w="sm" type="none"/>
            <a:tailEnd len="sm" w="sm" type="none"/>
          </a:ln>
        </p:spPr>
      </p:cxnSp>
      <p:sp>
        <p:nvSpPr>
          <p:cNvPr id="581" name="Google Shape;581;p16"/>
          <p:cNvSpPr txBox="1"/>
          <p:nvPr/>
        </p:nvSpPr>
        <p:spPr>
          <a:xfrm>
            <a:off x="9493215" y="3162875"/>
            <a:ext cx="1007271" cy="1269705"/>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855"/>
              <a:buFont typeface="Play"/>
              <a:buNone/>
            </a:pPr>
            <a:r>
              <a:rPr b="0" i="0" lang="en-US" sz="950" u="none" cap="none" strike="noStrike">
                <a:solidFill>
                  <a:srgbClr val="FFFFFF"/>
                </a:solidFill>
                <a:latin typeface="Play"/>
                <a:ea typeface="Play"/>
                <a:cs typeface="Play"/>
                <a:sym typeface="Play"/>
              </a:rPr>
              <a:t>Software engineering AI for large enterprises</a:t>
            </a:r>
            <a:endParaRPr/>
          </a:p>
        </p:txBody>
      </p:sp>
      <p:cxnSp>
        <p:nvCxnSpPr>
          <p:cNvPr id="582" name="Google Shape;582;p16"/>
          <p:cNvCxnSpPr/>
          <p:nvPr/>
        </p:nvCxnSpPr>
        <p:spPr>
          <a:xfrm>
            <a:off x="9583068" y="3063825"/>
            <a:ext cx="521970" cy="1"/>
          </a:xfrm>
          <a:prstGeom prst="straightConnector1">
            <a:avLst/>
          </a:prstGeom>
          <a:noFill/>
          <a:ln cap="rnd" cmpd="sng" w="25400">
            <a:solidFill>
              <a:schemeClr val="lt1"/>
            </a:solidFill>
            <a:prstDash val="solid"/>
            <a:miter lim="800000"/>
            <a:headEnd len="sm" w="sm" type="none"/>
            <a:tailEnd len="sm" w="sm" type="none"/>
          </a:ln>
        </p:spPr>
      </p:cxnSp>
      <p:pic>
        <p:nvPicPr>
          <p:cNvPr id="583" name="Google Shape;583;p16"/>
          <p:cNvPicPr preferRelativeResize="0"/>
          <p:nvPr/>
        </p:nvPicPr>
        <p:blipFill rotWithShape="1">
          <a:blip r:embed="rId8">
            <a:alphaModFix/>
          </a:blip>
          <a:srcRect b="0" l="0" r="0" t="0"/>
          <a:stretch/>
        </p:blipFill>
        <p:spPr>
          <a:xfrm>
            <a:off x="5416066" y="2575380"/>
            <a:ext cx="995233" cy="455137"/>
          </a:xfrm>
          <a:prstGeom prst="rect">
            <a:avLst/>
          </a:prstGeom>
          <a:noFill/>
          <a:ln>
            <a:noFill/>
          </a:ln>
        </p:spPr>
      </p:pic>
      <p:pic>
        <p:nvPicPr>
          <p:cNvPr descr="A black background with white text&#10;&#10;Description automatically generated" id="584" name="Google Shape;584;p16"/>
          <p:cNvPicPr preferRelativeResize="0"/>
          <p:nvPr/>
        </p:nvPicPr>
        <p:blipFill rotWithShape="1">
          <a:blip r:embed="rId9">
            <a:alphaModFix/>
          </a:blip>
          <a:srcRect b="28631" l="48766" r="3843" t="32984"/>
          <a:stretch/>
        </p:blipFill>
        <p:spPr>
          <a:xfrm>
            <a:off x="9460881" y="2672671"/>
            <a:ext cx="1199335" cy="292105"/>
          </a:xfrm>
          <a:prstGeom prst="rect">
            <a:avLst/>
          </a:prstGeom>
          <a:noFill/>
          <a:ln>
            <a:noFill/>
          </a:ln>
        </p:spPr>
      </p:pic>
      <p:sp>
        <p:nvSpPr>
          <p:cNvPr id="585" name="Google Shape;585;p16"/>
          <p:cNvSpPr txBox="1"/>
          <p:nvPr/>
        </p:nvSpPr>
        <p:spPr>
          <a:xfrm>
            <a:off x="10899058" y="4769117"/>
            <a:ext cx="1186181" cy="446276"/>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STABLE DIFFUSION</a:t>
            </a:r>
            <a:endParaRPr/>
          </a:p>
          <a:p>
            <a:pPr indent="0" lvl="0" marL="0" marR="0" rtl="0" algn="l">
              <a:lnSpc>
                <a:spcPct val="100000"/>
              </a:lnSpc>
              <a:spcBef>
                <a:spcPts val="593"/>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STABLE IMAGE</a:t>
            </a:r>
            <a:endParaRPr/>
          </a:p>
        </p:txBody>
      </p:sp>
      <p:sp>
        <p:nvSpPr>
          <p:cNvPr id="586" name="Google Shape;586;p16"/>
          <p:cNvSpPr txBox="1"/>
          <p:nvPr/>
        </p:nvSpPr>
        <p:spPr>
          <a:xfrm>
            <a:off x="9574988" y="4768824"/>
            <a:ext cx="812752" cy="446276"/>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MALIBU</a:t>
            </a:r>
            <a:endParaRPr/>
          </a:p>
          <a:p>
            <a:pPr indent="0" lvl="0" marL="0" marR="0" rtl="0" algn="l">
              <a:lnSpc>
                <a:spcPct val="100000"/>
              </a:lnSpc>
              <a:spcBef>
                <a:spcPts val="593"/>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POINT</a:t>
            </a:r>
            <a:endParaRPr/>
          </a:p>
        </p:txBody>
      </p:sp>
      <p:sp>
        <p:nvSpPr>
          <p:cNvPr id="587" name="Google Shape;587;p16"/>
          <p:cNvSpPr txBox="1"/>
          <p:nvPr/>
        </p:nvSpPr>
        <p:spPr>
          <a:xfrm>
            <a:off x="1418348" y="3202287"/>
            <a:ext cx="1112393" cy="568857"/>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855"/>
              <a:buFont typeface="Play"/>
              <a:buNone/>
            </a:pPr>
            <a:r>
              <a:rPr b="0" i="0" lang="en-US" sz="950" u="none" cap="none" strike="noStrike">
                <a:solidFill>
                  <a:srgbClr val="FFFFFF"/>
                </a:solidFill>
                <a:latin typeface="Play"/>
                <a:ea typeface="Play"/>
                <a:cs typeface="Play"/>
                <a:sym typeface="Play"/>
              </a:rPr>
              <a:t>Frontier multimodal intelligence at low-latency, Agent &amp; RAG Applications,  high-quality image &amp; video generation</a:t>
            </a:r>
            <a:endParaRPr/>
          </a:p>
          <a:p>
            <a:pPr indent="0" lvl="0" marL="0" marR="0" rtl="0" algn="l">
              <a:lnSpc>
                <a:spcPct val="110000"/>
              </a:lnSpc>
              <a:spcBef>
                <a:spcPts val="711"/>
              </a:spcBef>
              <a:spcAft>
                <a:spcPts val="0"/>
              </a:spcAft>
              <a:buClr>
                <a:srgbClr val="FFFFFF"/>
              </a:buClr>
              <a:buSzPts val="855"/>
              <a:buFont typeface="Play"/>
              <a:buNone/>
            </a:pPr>
            <a:r>
              <a:rPr b="0" i="0" lang="en-US" sz="950" u="none" cap="none" strike="noStrike">
                <a:solidFill>
                  <a:srgbClr val="FFFFFF"/>
                </a:solidFill>
                <a:latin typeface="Play"/>
                <a:ea typeface="Play"/>
                <a:cs typeface="Play"/>
                <a:sym typeface="Play"/>
              </a:rPr>
              <a:t> </a:t>
            </a:r>
            <a:endParaRPr/>
          </a:p>
        </p:txBody>
      </p:sp>
      <p:sp>
        <p:nvSpPr>
          <p:cNvPr id="588" name="Google Shape;588;p16"/>
          <p:cNvSpPr txBox="1"/>
          <p:nvPr/>
        </p:nvSpPr>
        <p:spPr>
          <a:xfrm>
            <a:off x="2770184" y="3210470"/>
            <a:ext cx="1005521" cy="55249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855"/>
              <a:buFont typeface="Play"/>
              <a:buNone/>
            </a:pPr>
            <a:r>
              <a:rPr b="0" i="0" lang="en-US" sz="950" u="none" cap="none" strike="noStrike">
                <a:solidFill>
                  <a:srgbClr val="FFFFFF"/>
                </a:solidFill>
                <a:latin typeface="Play"/>
                <a:ea typeface="Play"/>
                <a:cs typeface="Play"/>
                <a:sym typeface="Play"/>
              </a:rPr>
              <a:t>Advanced reasoning &amp; coding capabilities, including computer use skills</a:t>
            </a:r>
            <a:endParaRPr/>
          </a:p>
        </p:txBody>
      </p:sp>
      <p:sp>
        <p:nvSpPr>
          <p:cNvPr id="589" name="Google Shape;589;p16"/>
          <p:cNvSpPr txBox="1"/>
          <p:nvPr/>
        </p:nvSpPr>
        <p:spPr>
          <a:xfrm>
            <a:off x="4107722" y="3186095"/>
            <a:ext cx="1137447" cy="1517428"/>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855"/>
              <a:buFont typeface="Play"/>
              <a:buNone/>
            </a:pPr>
            <a:r>
              <a:rPr b="0" i="0" lang="en-US" sz="950" u="none" cap="none" strike="noStrike">
                <a:solidFill>
                  <a:srgbClr val="FFFFFF"/>
                </a:solidFill>
                <a:latin typeface="Play"/>
                <a:ea typeface="Play"/>
                <a:cs typeface="Play"/>
                <a:sym typeface="Play"/>
              </a:rPr>
              <a:t>Multimodal search &amp; advanced retrieval powering multilingual knowledge agents</a:t>
            </a:r>
            <a:endParaRPr/>
          </a:p>
        </p:txBody>
      </p:sp>
      <p:pic>
        <p:nvPicPr>
          <p:cNvPr descr="A black background with white text&#10;&#10;Description automatically generated" id="590" name="Google Shape;590;p16"/>
          <p:cNvPicPr preferRelativeResize="0"/>
          <p:nvPr/>
        </p:nvPicPr>
        <p:blipFill rotWithShape="1">
          <a:blip r:embed="rId10">
            <a:alphaModFix/>
          </a:blip>
          <a:srcRect b="0" l="0" r="0" t="0"/>
          <a:stretch/>
        </p:blipFill>
        <p:spPr>
          <a:xfrm>
            <a:off x="8233351" y="2684549"/>
            <a:ext cx="791357" cy="261747"/>
          </a:xfrm>
          <a:prstGeom prst="rect">
            <a:avLst/>
          </a:prstGeom>
          <a:noFill/>
          <a:ln>
            <a:noFill/>
          </a:ln>
        </p:spPr>
      </p:pic>
      <p:sp>
        <p:nvSpPr>
          <p:cNvPr id="591" name="Google Shape;591;p16"/>
          <p:cNvSpPr txBox="1"/>
          <p:nvPr/>
        </p:nvSpPr>
        <p:spPr>
          <a:xfrm>
            <a:off x="8272967" y="4770473"/>
            <a:ext cx="812752" cy="446276"/>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Clr>
                <a:srgbClr val="FFFFFF"/>
              </a:buClr>
              <a:buSzPts val="900"/>
              <a:buFont typeface="Play"/>
              <a:buNone/>
            </a:pPr>
            <a:r>
              <a:rPr b="1" i="0" lang="en-US" sz="900" u="none" cap="none" strike="noStrike">
                <a:solidFill>
                  <a:srgbClr val="FFFFFF"/>
                </a:solidFill>
                <a:latin typeface="Play"/>
                <a:ea typeface="Play"/>
                <a:cs typeface="Play"/>
                <a:sym typeface="Play"/>
              </a:rPr>
              <a:t>MISTRAL</a:t>
            </a:r>
            <a:endParaRPr/>
          </a:p>
          <a:p>
            <a:pPr indent="0" lvl="0" marL="0" marR="0" rtl="0" algn="l">
              <a:lnSpc>
                <a:spcPct val="100000"/>
              </a:lnSpc>
              <a:spcBef>
                <a:spcPts val="593"/>
              </a:spcBef>
              <a:spcAft>
                <a:spcPts val="0"/>
              </a:spcAft>
              <a:buClr>
                <a:srgbClr val="FFFFFF"/>
              </a:buClr>
              <a:buSzPts val="900"/>
              <a:buFont typeface="Play"/>
              <a:buNone/>
            </a:pPr>
            <a:r>
              <a:rPr b="1" lang="en-US" sz="900">
                <a:solidFill>
                  <a:srgbClr val="FFFFFF"/>
                </a:solidFill>
                <a:latin typeface="Play"/>
                <a:ea typeface="Play"/>
                <a:cs typeface="Play"/>
                <a:sym typeface="Play"/>
              </a:rPr>
              <a:t>MIXTRAL</a:t>
            </a:r>
            <a:endParaRPr b="1" i="0" sz="900" u="none" cap="none" strike="noStrike">
              <a:solidFill>
                <a:srgbClr val="FFFFFF"/>
              </a:solidFill>
              <a:latin typeface="Play"/>
              <a:ea typeface="Play"/>
              <a:cs typeface="Play"/>
              <a:sym typeface="Play"/>
            </a:endParaRPr>
          </a:p>
        </p:txBody>
      </p:sp>
      <p:sp>
        <p:nvSpPr>
          <p:cNvPr id="592" name="Google Shape;592;p16"/>
          <p:cNvSpPr/>
          <p:nvPr/>
        </p:nvSpPr>
        <p:spPr>
          <a:xfrm>
            <a:off x="1569195" y="2731310"/>
            <a:ext cx="659074" cy="199719"/>
          </a:xfrm>
          <a:prstGeom prst="rect">
            <a:avLst/>
          </a:prstGeom>
          <a:solidFill>
            <a:srgbClr val="FFFFFF"/>
          </a:solidFill>
          <a:ln>
            <a:noFill/>
          </a:ln>
        </p:spPr>
      </p:sp>
      <p:sp>
        <p:nvSpPr>
          <p:cNvPr id="593" name="Google Shape;593;p16"/>
          <p:cNvSpPr/>
          <p:nvPr/>
        </p:nvSpPr>
        <p:spPr>
          <a:xfrm>
            <a:off x="214062" y="2714589"/>
            <a:ext cx="754041" cy="159679"/>
          </a:xfrm>
          <a:prstGeom prst="rect">
            <a:avLst/>
          </a:prstGeom>
          <a:solidFill>
            <a:srgbClr val="FFFFFF"/>
          </a:solidFill>
          <a:ln>
            <a:noFill/>
          </a:ln>
        </p:spPr>
      </p:sp>
      <p:sp>
        <p:nvSpPr>
          <p:cNvPr id="594" name="Google Shape;594;p16"/>
          <p:cNvSpPr/>
          <p:nvPr/>
        </p:nvSpPr>
        <p:spPr>
          <a:xfrm>
            <a:off x="10899058" y="2731310"/>
            <a:ext cx="980868" cy="201496"/>
          </a:xfrm>
          <a:prstGeom prst="rect">
            <a:avLst/>
          </a:prstGeom>
          <a:solidFill>
            <a:srgbClr val="FFFFFF"/>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descr="A blue background with white text&#10;&#10;AI-generated content may be incorrect." id="600" name="Google Shape;600;p17"/>
          <p:cNvPicPr preferRelativeResize="0"/>
          <p:nvPr>
            <p:ph idx="1" type="body"/>
          </p:nvPr>
        </p:nvPicPr>
        <p:blipFill rotWithShape="1">
          <a:blip r:embed="rId3">
            <a:alphaModFix/>
          </a:blip>
          <a:srcRect b="17918" l="0" r="0" t="23085"/>
          <a:stretch/>
        </p:blipFill>
        <p:spPr>
          <a:xfrm>
            <a:off x="0" y="0"/>
            <a:ext cx="12192000" cy="1051560"/>
          </a:xfrm>
          <a:prstGeom prst="rect">
            <a:avLst/>
          </a:prstGeom>
          <a:noFill/>
          <a:ln>
            <a:noFill/>
          </a:ln>
        </p:spPr>
      </p:pic>
      <p:sp>
        <p:nvSpPr>
          <p:cNvPr id="601" name="Google Shape;601;p17"/>
          <p:cNvSpPr txBox="1"/>
          <p:nvPr/>
        </p:nvSpPr>
        <p:spPr>
          <a:xfrm>
            <a:off x="3795181" y="2474059"/>
            <a:ext cx="460163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dk1"/>
                </a:solidFill>
                <a:latin typeface="Play"/>
                <a:ea typeface="Play"/>
                <a:cs typeface="Play"/>
                <a:sym typeface="Play"/>
              </a:rPr>
              <a:t>Hands-on Demo</a:t>
            </a:r>
            <a:endParaRPr/>
          </a:p>
        </p:txBody>
      </p:sp>
      <p:sp>
        <p:nvSpPr>
          <p:cNvPr id="602" name="Google Shape;602;p17"/>
          <p:cNvSpPr txBox="1"/>
          <p:nvPr/>
        </p:nvSpPr>
        <p:spPr>
          <a:xfrm>
            <a:off x="3454195" y="3968442"/>
            <a:ext cx="5288068" cy="705642"/>
          </a:xfrm>
          <a:prstGeom prst="rect">
            <a:avLst/>
          </a:prstGeom>
          <a:noFill/>
          <a:ln>
            <a:noFill/>
          </a:ln>
        </p:spPr>
        <p:txBody>
          <a:bodyPr anchorCtr="0" anchor="t" bIns="45700" lIns="0" spcFirstLastPara="1" rIns="0" wrap="square" tIns="45700">
            <a:spAutoFit/>
          </a:bodyPr>
          <a:lstStyle/>
          <a:p>
            <a:pPr indent="0" lvl="0" marL="0" marR="0" rtl="0" algn="ctr">
              <a:lnSpc>
                <a:spcPct val="90000"/>
              </a:lnSpc>
              <a:spcBef>
                <a:spcPts val="0"/>
              </a:spcBef>
              <a:spcAft>
                <a:spcPts val="0"/>
              </a:spcAft>
              <a:buClr>
                <a:schemeClr val="dk1"/>
              </a:buClr>
              <a:buSzPts val="3960"/>
              <a:buFont typeface="Play"/>
              <a:buNone/>
            </a:pPr>
            <a:r>
              <a:rPr b="0" i="0" lang="en-US" sz="4400">
                <a:solidFill>
                  <a:schemeClr val="dk1"/>
                </a:solidFill>
                <a:latin typeface="Play"/>
                <a:ea typeface="Play"/>
                <a:cs typeface="Play"/>
                <a:sym typeface="Play"/>
              </a:rPr>
              <a:t>Amazon</a:t>
            </a:r>
            <a:r>
              <a:rPr b="0" i="0" lang="en-US" sz="3600">
                <a:solidFill>
                  <a:schemeClr val="dk1"/>
                </a:solidFill>
                <a:latin typeface="Play"/>
                <a:ea typeface="Play"/>
                <a:cs typeface="Play"/>
                <a:sym typeface="Play"/>
              </a:rPr>
              <a:t> </a:t>
            </a:r>
            <a:r>
              <a:rPr b="0" i="0" lang="en-US" sz="4400">
                <a:solidFill>
                  <a:schemeClr val="dk1"/>
                </a:solidFill>
                <a:latin typeface="Play"/>
                <a:ea typeface="Play"/>
                <a:cs typeface="Play"/>
                <a:sym typeface="Play"/>
              </a:rPr>
              <a:t>SageMaker</a:t>
            </a:r>
            <a:endParaRPr/>
          </a:p>
        </p:txBody>
      </p:sp>
      <p:sp>
        <p:nvSpPr>
          <p:cNvPr id="603" name="Google Shape;603;p17"/>
          <p:cNvSpPr/>
          <p:nvPr/>
        </p:nvSpPr>
        <p:spPr>
          <a:xfrm>
            <a:off x="2922885" y="4068097"/>
            <a:ext cx="531310" cy="506333"/>
          </a:xfrm>
          <a:custGeom>
            <a:rect b="b" l="l" r="r" t="t"/>
            <a:pathLst>
              <a:path extrusionOk="0" h="467" w="491">
                <a:moveTo>
                  <a:pt x="479" y="145"/>
                </a:moveTo>
                <a:cubicBezTo>
                  <a:pt x="416" y="114"/>
                  <a:pt x="416" y="114"/>
                  <a:pt x="416" y="114"/>
                </a:cubicBezTo>
                <a:cubicBezTo>
                  <a:pt x="416" y="59"/>
                  <a:pt x="416" y="59"/>
                  <a:pt x="416" y="59"/>
                </a:cubicBezTo>
                <a:cubicBezTo>
                  <a:pt x="416" y="51"/>
                  <a:pt x="412" y="43"/>
                  <a:pt x="404" y="40"/>
                </a:cubicBezTo>
                <a:cubicBezTo>
                  <a:pt x="330" y="3"/>
                  <a:pt x="330" y="3"/>
                  <a:pt x="330" y="3"/>
                </a:cubicBezTo>
                <a:cubicBezTo>
                  <a:pt x="323" y="0"/>
                  <a:pt x="316" y="0"/>
                  <a:pt x="310" y="3"/>
                </a:cubicBezTo>
                <a:cubicBezTo>
                  <a:pt x="245" y="35"/>
                  <a:pt x="245" y="35"/>
                  <a:pt x="245" y="35"/>
                </a:cubicBezTo>
                <a:cubicBezTo>
                  <a:pt x="180" y="3"/>
                  <a:pt x="180" y="3"/>
                  <a:pt x="180" y="3"/>
                </a:cubicBezTo>
                <a:cubicBezTo>
                  <a:pt x="174" y="0"/>
                  <a:pt x="167" y="0"/>
                  <a:pt x="161" y="3"/>
                </a:cubicBezTo>
                <a:cubicBezTo>
                  <a:pt x="86" y="40"/>
                  <a:pt x="86" y="40"/>
                  <a:pt x="86" y="40"/>
                </a:cubicBezTo>
                <a:cubicBezTo>
                  <a:pt x="79" y="43"/>
                  <a:pt x="74" y="51"/>
                  <a:pt x="74" y="59"/>
                </a:cubicBezTo>
                <a:cubicBezTo>
                  <a:pt x="74" y="114"/>
                  <a:pt x="74" y="114"/>
                  <a:pt x="74" y="114"/>
                </a:cubicBezTo>
                <a:cubicBezTo>
                  <a:pt x="12" y="145"/>
                  <a:pt x="12" y="145"/>
                  <a:pt x="12" y="145"/>
                </a:cubicBezTo>
                <a:cubicBezTo>
                  <a:pt x="4" y="149"/>
                  <a:pt x="0" y="156"/>
                  <a:pt x="0" y="164"/>
                </a:cubicBezTo>
                <a:cubicBezTo>
                  <a:pt x="0" y="303"/>
                  <a:pt x="0" y="303"/>
                  <a:pt x="0" y="303"/>
                </a:cubicBezTo>
                <a:cubicBezTo>
                  <a:pt x="0" y="311"/>
                  <a:pt x="4" y="318"/>
                  <a:pt x="12" y="322"/>
                </a:cubicBezTo>
                <a:cubicBezTo>
                  <a:pt x="74" y="353"/>
                  <a:pt x="74" y="353"/>
                  <a:pt x="74" y="353"/>
                </a:cubicBezTo>
                <a:cubicBezTo>
                  <a:pt x="74" y="408"/>
                  <a:pt x="74" y="408"/>
                  <a:pt x="74" y="408"/>
                </a:cubicBezTo>
                <a:cubicBezTo>
                  <a:pt x="74" y="416"/>
                  <a:pt x="79" y="423"/>
                  <a:pt x="86" y="427"/>
                </a:cubicBezTo>
                <a:cubicBezTo>
                  <a:pt x="161" y="464"/>
                  <a:pt x="161" y="464"/>
                  <a:pt x="161" y="464"/>
                </a:cubicBezTo>
                <a:cubicBezTo>
                  <a:pt x="167" y="467"/>
                  <a:pt x="174" y="467"/>
                  <a:pt x="180" y="464"/>
                </a:cubicBezTo>
                <a:cubicBezTo>
                  <a:pt x="245" y="432"/>
                  <a:pt x="245" y="432"/>
                  <a:pt x="245" y="432"/>
                </a:cubicBezTo>
                <a:cubicBezTo>
                  <a:pt x="310" y="464"/>
                  <a:pt x="310" y="464"/>
                  <a:pt x="310" y="464"/>
                </a:cubicBezTo>
                <a:cubicBezTo>
                  <a:pt x="313" y="466"/>
                  <a:pt x="317" y="466"/>
                  <a:pt x="320" y="466"/>
                </a:cubicBezTo>
                <a:cubicBezTo>
                  <a:pt x="323" y="466"/>
                  <a:pt x="327" y="466"/>
                  <a:pt x="330" y="464"/>
                </a:cubicBezTo>
                <a:cubicBezTo>
                  <a:pt x="404" y="427"/>
                  <a:pt x="404" y="427"/>
                  <a:pt x="404" y="427"/>
                </a:cubicBezTo>
                <a:cubicBezTo>
                  <a:pt x="412" y="423"/>
                  <a:pt x="416" y="416"/>
                  <a:pt x="416" y="408"/>
                </a:cubicBezTo>
                <a:cubicBezTo>
                  <a:pt x="416" y="353"/>
                  <a:pt x="416" y="353"/>
                  <a:pt x="416" y="353"/>
                </a:cubicBezTo>
                <a:cubicBezTo>
                  <a:pt x="479" y="322"/>
                  <a:pt x="479" y="322"/>
                  <a:pt x="479" y="322"/>
                </a:cubicBezTo>
                <a:cubicBezTo>
                  <a:pt x="486" y="318"/>
                  <a:pt x="491" y="311"/>
                  <a:pt x="491" y="303"/>
                </a:cubicBezTo>
                <a:cubicBezTo>
                  <a:pt x="491" y="164"/>
                  <a:pt x="491" y="164"/>
                  <a:pt x="491" y="164"/>
                </a:cubicBezTo>
                <a:cubicBezTo>
                  <a:pt x="491" y="156"/>
                  <a:pt x="486" y="149"/>
                  <a:pt x="479" y="145"/>
                </a:cubicBezTo>
                <a:close/>
                <a:moveTo>
                  <a:pt x="171" y="420"/>
                </a:moveTo>
                <a:cubicBezTo>
                  <a:pt x="118" y="394"/>
                  <a:pt x="118" y="394"/>
                  <a:pt x="118" y="394"/>
                </a:cubicBezTo>
                <a:cubicBezTo>
                  <a:pt x="118" y="340"/>
                  <a:pt x="118" y="340"/>
                  <a:pt x="118" y="340"/>
                </a:cubicBezTo>
                <a:cubicBezTo>
                  <a:pt x="118" y="331"/>
                  <a:pt x="113" y="324"/>
                  <a:pt x="106" y="320"/>
                </a:cubicBezTo>
                <a:cubicBezTo>
                  <a:pt x="43" y="289"/>
                  <a:pt x="43" y="289"/>
                  <a:pt x="43" y="289"/>
                </a:cubicBezTo>
                <a:cubicBezTo>
                  <a:pt x="43" y="178"/>
                  <a:pt x="43" y="178"/>
                  <a:pt x="43" y="178"/>
                </a:cubicBezTo>
                <a:cubicBezTo>
                  <a:pt x="106" y="147"/>
                  <a:pt x="106" y="147"/>
                  <a:pt x="106" y="147"/>
                </a:cubicBezTo>
                <a:cubicBezTo>
                  <a:pt x="113" y="143"/>
                  <a:pt x="118" y="136"/>
                  <a:pt x="118" y="127"/>
                </a:cubicBezTo>
                <a:cubicBezTo>
                  <a:pt x="118" y="73"/>
                  <a:pt x="118" y="73"/>
                  <a:pt x="118" y="73"/>
                </a:cubicBezTo>
                <a:cubicBezTo>
                  <a:pt x="171" y="46"/>
                  <a:pt x="171" y="46"/>
                  <a:pt x="171" y="46"/>
                </a:cubicBezTo>
                <a:cubicBezTo>
                  <a:pt x="224" y="73"/>
                  <a:pt x="224" y="73"/>
                  <a:pt x="224" y="73"/>
                </a:cubicBezTo>
                <a:cubicBezTo>
                  <a:pt x="224" y="195"/>
                  <a:pt x="224" y="195"/>
                  <a:pt x="224" y="195"/>
                </a:cubicBezTo>
                <a:cubicBezTo>
                  <a:pt x="209" y="203"/>
                  <a:pt x="209" y="203"/>
                  <a:pt x="209" y="203"/>
                </a:cubicBezTo>
                <a:cubicBezTo>
                  <a:pt x="204" y="206"/>
                  <a:pt x="201" y="212"/>
                  <a:pt x="201" y="217"/>
                </a:cubicBezTo>
                <a:cubicBezTo>
                  <a:pt x="201" y="249"/>
                  <a:pt x="201" y="249"/>
                  <a:pt x="201" y="249"/>
                </a:cubicBezTo>
                <a:cubicBezTo>
                  <a:pt x="201" y="255"/>
                  <a:pt x="204" y="261"/>
                  <a:pt x="209" y="264"/>
                </a:cubicBezTo>
                <a:cubicBezTo>
                  <a:pt x="224" y="272"/>
                  <a:pt x="224" y="272"/>
                  <a:pt x="224" y="272"/>
                </a:cubicBezTo>
                <a:cubicBezTo>
                  <a:pt x="224" y="394"/>
                  <a:pt x="224" y="394"/>
                  <a:pt x="224" y="394"/>
                </a:cubicBezTo>
                <a:lnTo>
                  <a:pt x="171" y="420"/>
                </a:lnTo>
                <a:close/>
                <a:moveTo>
                  <a:pt x="448" y="289"/>
                </a:moveTo>
                <a:cubicBezTo>
                  <a:pt x="385" y="320"/>
                  <a:pt x="385" y="320"/>
                  <a:pt x="385" y="320"/>
                </a:cubicBezTo>
                <a:cubicBezTo>
                  <a:pt x="378" y="324"/>
                  <a:pt x="373" y="331"/>
                  <a:pt x="373" y="340"/>
                </a:cubicBezTo>
                <a:cubicBezTo>
                  <a:pt x="373" y="394"/>
                  <a:pt x="373" y="394"/>
                  <a:pt x="373" y="394"/>
                </a:cubicBezTo>
                <a:cubicBezTo>
                  <a:pt x="320" y="420"/>
                  <a:pt x="320" y="420"/>
                  <a:pt x="320" y="420"/>
                </a:cubicBezTo>
                <a:cubicBezTo>
                  <a:pt x="267" y="394"/>
                  <a:pt x="267" y="394"/>
                  <a:pt x="267" y="394"/>
                </a:cubicBezTo>
                <a:cubicBezTo>
                  <a:pt x="267" y="272"/>
                  <a:pt x="267" y="272"/>
                  <a:pt x="267" y="272"/>
                </a:cubicBezTo>
                <a:cubicBezTo>
                  <a:pt x="281" y="264"/>
                  <a:pt x="281" y="264"/>
                  <a:pt x="281" y="264"/>
                </a:cubicBezTo>
                <a:cubicBezTo>
                  <a:pt x="286" y="261"/>
                  <a:pt x="289" y="255"/>
                  <a:pt x="289" y="249"/>
                </a:cubicBezTo>
                <a:cubicBezTo>
                  <a:pt x="289" y="217"/>
                  <a:pt x="289" y="217"/>
                  <a:pt x="289" y="217"/>
                </a:cubicBezTo>
                <a:cubicBezTo>
                  <a:pt x="289" y="212"/>
                  <a:pt x="286" y="206"/>
                  <a:pt x="281" y="203"/>
                </a:cubicBezTo>
                <a:cubicBezTo>
                  <a:pt x="267" y="195"/>
                  <a:pt x="267" y="195"/>
                  <a:pt x="267" y="195"/>
                </a:cubicBezTo>
                <a:cubicBezTo>
                  <a:pt x="267" y="73"/>
                  <a:pt x="267" y="73"/>
                  <a:pt x="267" y="73"/>
                </a:cubicBezTo>
                <a:cubicBezTo>
                  <a:pt x="320" y="46"/>
                  <a:pt x="320" y="46"/>
                  <a:pt x="320" y="46"/>
                </a:cubicBezTo>
                <a:cubicBezTo>
                  <a:pt x="373" y="73"/>
                  <a:pt x="373" y="73"/>
                  <a:pt x="373" y="73"/>
                </a:cubicBezTo>
                <a:cubicBezTo>
                  <a:pt x="373" y="127"/>
                  <a:pt x="373" y="127"/>
                  <a:pt x="373" y="127"/>
                </a:cubicBezTo>
                <a:cubicBezTo>
                  <a:pt x="373" y="136"/>
                  <a:pt x="378" y="143"/>
                  <a:pt x="385" y="147"/>
                </a:cubicBezTo>
                <a:cubicBezTo>
                  <a:pt x="448" y="178"/>
                  <a:pt x="448" y="178"/>
                  <a:pt x="448" y="178"/>
                </a:cubicBezTo>
                <a:lnTo>
                  <a:pt x="448" y="2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descr="A blue background with white text&#10;&#10;AI-generated content may be incorrect." id="609" name="Google Shape;609;p18"/>
          <p:cNvPicPr preferRelativeResize="0"/>
          <p:nvPr>
            <p:ph idx="1" type="body"/>
          </p:nvPr>
        </p:nvPicPr>
        <p:blipFill rotWithShape="1">
          <a:blip r:embed="rId3">
            <a:alphaModFix/>
          </a:blip>
          <a:srcRect b="17918" l="0" r="0" t="23085"/>
          <a:stretch/>
        </p:blipFill>
        <p:spPr>
          <a:xfrm>
            <a:off x="0" y="0"/>
            <a:ext cx="12192000" cy="1051560"/>
          </a:xfrm>
          <a:prstGeom prst="rect">
            <a:avLst/>
          </a:prstGeom>
          <a:noFill/>
          <a:ln>
            <a:noFill/>
          </a:ln>
        </p:spPr>
      </p:pic>
      <p:sp>
        <p:nvSpPr>
          <p:cNvPr id="610" name="Google Shape;610;p18"/>
          <p:cNvSpPr txBox="1"/>
          <p:nvPr/>
        </p:nvSpPr>
        <p:spPr>
          <a:xfrm>
            <a:off x="444137" y="1247503"/>
            <a:ext cx="113516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t>
            </a:r>
            <a:r>
              <a:rPr lang="en-US" sz="2800">
                <a:solidFill>
                  <a:schemeClr val="dk1"/>
                </a:solidFill>
                <a:highlight>
                  <a:srgbClr val="FFFF00"/>
                </a:highlight>
                <a:latin typeface="Arial"/>
                <a:ea typeface="Arial"/>
                <a:cs typeface="Arial"/>
                <a:sym typeface="Arial"/>
              </a:rPr>
              <a:t>PLACEHOLDER –</a:t>
            </a:r>
            <a:r>
              <a:rPr lang="en-US" sz="2800">
                <a:solidFill>
                  <a:schemeClr val="dk1"/>
                </a:solidFill>
                <a:latin typeface="Arial"/>
                <a:ea typeface="Arial"/>
                <a:cs typeface="Arial"/>
                <a:sym typeface="Arial"/>
              </a:rPr>
              <a:t> Case Studies]</a:t>
            </a:r>
            <a:endParaRPr/>
          </a:p>
        </p:txBody>
      </p:sp>
      <p:sp>
        <p:nvSpPr>
          <p:cNvPr id="611" name="Google Shape;611;p18"/>
          <p:cNvSpPr txBox="1"/>
          <p:nvPr/>
        </p:nvSpPr>
        <p:spPr>
          <a:xfrm>
            <a:off x="457200" y="2050869"/>
            <a:ext cx="1137121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pic>
        <p:nvPicPr>
          <p:cNvPr id="612" name="Google Shape;612;p18"/>
          <p:cNvPicPr preferRelativeResize="0"/>
          <p:nvPr/>
        </p:nvPicPr>
        <p:blipFill rotWithShape="1">
          <a:blip r:embed="rId4">
            <a:alphaModFix/>
          </a:blip>
          <a:srcRect b="0" l="0" r="0" t="0"/>
          <a:stretch/>
        </p:blipFill>
        <p:spPr>
          <a:xfrm>
            <a:off x="7959767" y="1509113"/>
            <a:ext cx="3929611" cy="2510188"/>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A blue background with white text&#10;&#10;AI-generated content may be incorrect." id="101" name="Google Shape;101;p2"/>
          <p:cNvPicPr preferRelativeResize="0"/>
          <p:nvPr>
            <p:ph idx="1" type="body"/>
          </p:nvPr>
        </p:nvPicPr>
        <p:blipFill rotWithShape="1">
          <a:blip r:embed="rId3">
            <a:alphaModFix/>
          </a:blip>
          <a:srcRect b="17918" l="0" r="0" t="23085"/>
          <a:stretch/>
        </p:blipFill>
        <p:spPr>
          <a:xfrm>
            <a:off x="0" y="0"/>
            <a:ext cx="12192000" cy="1051560"/>
          </a:xfrm>
          <a:prstGeom prst="rect">
            <a:avLst/>
          </a:prstGeom>
          <a:noFill/>
          <a:ln>
            <a:noFill/>
          </a:ln>
        </p:spPr>
      </p:pic>
      <p:sp>
        <p:nvSpPr>
          <p:cNvPr id="102" name="Google Shape;102;p2"/>
          <p:cNvSpPr txBox="1"/>
          <p:nvPr/>
        </p:nvSpPr>
        <p:spPr>
          <a:xfrm>
            <a:off x="444137" y="1247503"/>
            <a:ext cx="113516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t>
            </a:r>
            <a:r>
              <a:rPr lang="en-US" sz="2800">
                <a:solidFill>
                  <a:schemeClr val="dk1"/>
                </a:solidFill>
                <a:highlight>
                  <a:srgbClr val="FFFF00"/>
                </a:highlight>
                <a:latin typeface="Arial"/>
                <a:ea typeface="Arial"/>
                <a:cs typeface="Arial"/>
                <a:sym typeface="Arial"/>
              </a:rPr>
              <a:t>PLACEHOLDER</a:t>
            </a:r>
            <a:r>
              <a:rPr lang="en-US" sz="2800">
                <a:solidFill>
                  <a:schemeClr val="dk1"/>
                </a:solidFill>
                <a:latin typeface="Arial"/>
                <a:ea typeface="Arial"/>
                <a:cs typeface="Arial"/>
                <a:sym typeface="Arial"/>
              </a:rPr>
              <a:t> - AWS Names/Bios]</a:t>
            </a:r>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A blue background with white text&#10;&#10;AI-generated content may be incorrect." id="108" name="Google Shape;108;p3"/>
          <p:cNvPicPr preferRelativeResize="0"/>
          <p:nvPr>
            <p:ph idx="1" type="body"/>
          </p:nvPr>
        </p:nvPicPr>
        <p:blipFill rotWithShape="1">
          <a:blip r:embed="rId3">
            <a:alphaModFix/>
          </a:blip>
          <a:srcRect b="17918" l="0" r="0" t="23085"/>
          <a:stretch/>
        </p:blipFill>
        <p:spPr>
          <a:xfrm>
            <a:off x="0" y="0"/>
            <a:ext cx="12192000" cy="1051560"/>
          </a:xfrm>
          <a:prstGeom prst="rect">
            <a:avLst/>
          </a:prstGeom>
          <a:noFill/>
          <a:ln>
            <a:noFill/>
          </a:ln>
        </p:spPr>
      </p:pic>
      <p:sp>
        <p:nvSpPr>
          <p:cNvPr id="109" name="Google Shape;109;p3"/>
          <p:cNvSpPr txBox="1"/>
          <p:nvPr/>
        </p:nvSpPr>
        <p:spPr>
          <a:xfrm>
            <a:off x="382623" y="3121295"/>
            <a:ext cx="5416550" cy="1223962"/>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SzPts val="4000"/>
              <a:buFont typeface="Arial"/>
              <a:buNone/>
            </a:pPr>
            <a:r>
              <a:rPr b="0" i="0" lang="en-US" sz="4000" u="none" cap="none" strike="noStrike">
                <a:solidFill>
                  <a:schemeClr val="dk1"/>
                </a:solidFill>
                <a:latin typeface="Play"/>
                <a:ea typeface="Play"/>
                <a:cs typeface="Play"/>
                <a:sym typeface="Play"/>
              </a:rPr>
              <a:t>AWS </a:t>
            </a:r>
            <a:r>
              <a:rPr b="0" lang="en-US" sz="4000">
                <a:solidFill>
                  <a:schemeClr val="dk1"/>
                </a:solidFill>
                <a:latin typeface="Play"/>
                <a:ea typeface="Play"/>
                <a:cs typeface="Play"/>
                <a:sym typeface="Play"/>
              </a:rPr>
              <a:t>resources</a:t>
            </a:r>
            <a:br>
              <a:rPr b="0" i="0" lang="en-US" sz="4000" u="none" cap="none" strike="noStrike">
                <a:solidFill>
                  <a:schemeClr val="dk1"/>
                </a:solidFill>
                <a:latin typeface="Play"/>
                <a:ea typeface="Play"/>
                <a:cs typeface="Play"/>
                <a:sym typeface="Play"/>
              </a:rPr>
            </a:br>
            <a:r>
              <a:rPr b="0" i="0" lang="en-US" sz="4000" u="none" cap="none" strike="noStrike">
                <a:solidFill>
                  <a:schemeClr val="dk1"/>
                </a:solidFill>
                <a:latin typeface="Play"/>
                <a:ea typeface="Play"/>
                <a:cs typeface="Play"/>
                <a:sym typeface="Play"/>
              </a:rPr>
              <a:t>for NAIRR researchers</a:t>
            </a:r>
            <a:endParaRPr/>
          </a:p>
        </p:txBody>
      </p:sp>
      <p:cxnSp>
        <p:nvCxnSpPr>
          <p:cNvPr id="110" name="Google Shape;110;p3"/>
          <p:cNvCxnSpPr/>
          <p:nvPr/>
        </p:nvCxnSpPr>
        <p:spPr>
          <a:xfrm>
            <a:off x="6071616" y="1994731"/>
            <a:ext cx="0" cy="3940386"/>
          </a:xfrm>
          <a:prstGeom prst="straightConnector1">
            <a:avLst/>
          </a:prstGeom>
          <a:noFill/>
          <a:ln cap="rnd" cmpd="sng" w="25400">
            <a:solidFill>
              <a:schemeClr val="dk1"/>
            </a:solidFill>
            <a:prstDash val="solid"/>
            <a:miter lim="800000"/>
            <a:headEnd len="sm" w="sm" type="none"/>
            <a:tailEnd len="sm" w="sm" type="none"/>
          </a:ln>
        </p:spPr>
      </p:cxnSp>
      <p:sp>
        <p:nvSpPr>
          <p:cNvPr id="111" name="Google Shape;111;p3"/>
          <p:cNvSpPr txBox="1"/>
          <p:nvPr/>
        </p:nvSpPr>
        <p:spPr>
          <a:xfrm>
            <a:off x="6616503" y="1994731"/>
            <a:ext cx="5289550" cy="4154984"/>
          </a:xfrm>
          <a:prstGeom prst="rect">
            <a:avLst/>
          </a:prstGeom>
          <a:noFill/>
          <a:ln>
            <a:noFill/>
          </a:ln>
        </p:spPr>
        <p:txBody>
          <a:bodyPr anchorCtr="0" anchor="t" bIns="45700" lIns="0" spcFirstLastPara="1" rIns="91425" wrap="square" tIns="45700">
            <a:normAutofit fontScale="92500" lnSpcReduction="20000"/>
          </a:bodyPr>
          <a:lstStyle/>
          <a:p>
            <a:pPr indent="-228600" lvl="0" marL="228600" marR="0" rtl="0" algn="l">
              <a:lnSpc>
                <a:spcPct val="90000"/>
              </a:lnSpc>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AWS Credits for full range of AWS Services</a:t>
            </a:r>
            <a:endParaRPr/>
          </a:p>
          <a:p>
            <a:pPr indent="-228600" lvl="0" marL="228600" marR="0" rtl="0" algn="l">
              <a:lnSpc>
                <a:spcPct val="90000"/>
              </a:lnSpc>
              <a:spcBef>
                <a:spcPts val="3400"/>
              </a:spcBef>
              <a:spcAft>
                <a:spcPts val="0"/>
              </a:spcAft>
              <a:buClr>
                <a:schemeClr val="dk1"/>
              </a:buClr>
              <a:buSzPct val="100000"/>
              <a:buFont typeface="Arial"/>
              <a:buChar char="•"/>
            </a:pPr>
            <a:r>
              <a:rPr lang="en-US" sz="2400">
                <a:solidFill>
                  <a:schemeClr val="dk1"/>
                </a:solidFill>
                <a:latin typeface="Arial"/>
                <a:ea typeface="Arial"/>
                <a:cs typeface="Arial"/>
                <a:sym typeface="Arial"/>
              </a:rPr>
              <a:t>650+ publicly available </a:t>
            </a:r>
            <a:r>
              <a:rPr lang="en-US" sz="2400" u="sng">
                <a:solidFill>
                  <a:srgbClr val="FFFFFF"/>
                </a:solidFill>
                <a:latin typeface="Arial"/>
                <a:ea typeface="Arial"/>
                <a:cs typeface="Arial"/>
                <a:sym typeface="Arial"/>
                <a:hlinkClick r:id="rId4">
                  <a:extLst>
                    <a:ext uri="{A12FA001-AC4F-418D-AE19-62706E023703}">
                      <ahyp:hlinkClr val="tx"/>
                    </a:ext>
                  </a:extLst>
                </a:hlinkClick>
              </a:rPr>
              <a:t>datasets</a:t>
            </a:r>
            <a:r>
              <a:rPr lang="en-US" sz="2400">
                <a:solidFill>
                  <a:srgbClr val="FFFFFF"/>
                </a:solidFill>
                <a:latin typeface="Arial"/>
                <a:ea typeface="Arial"/>
                <a:cs typeface="Arial"/>
                <a:sym typeface="Arial"/>
              </a:rPr>
              <a:t> </a:t>
            </a:r>
            <a:endParaRPr sz="2400">
              <a:solidFill>
                <a:schemeClr val="dk1"/>
              </a:solidFill>
              <a:latin typeface="Arial"/>
              <a:ea typeface="Arial"/>
              <a:cs typeface="Arial"/>
              <a:sym typeface="Arial"/>
            </a:endParaRPr>
          </a:p>
          <a:p>
            <a:pPr indent="-228600" lvl="0" marL="228600" marR="0" rtl="0" algn="l">
              <a:lnSpc>
                <a:spcPct val="90000"/>
              </a:lnSpc>
              <a:spcBef>
                <a:spcPts val="3400"/>
              </a:spcBef>
              <a:spcAft>
                <a:spcPts val="0"/>
              </a:spcAft>
              <a:buClr>
                <a:schemeClr val="dk1"/>
              </a:buClr>
              <a:buSzPct val="100000"/>
              <a:buFont typeface="Arial"/>
              <a:buChar char="•"/>
            </a:pPr>
            <a:r>
              <a:rPr lang="en-US" sz="2400">
                <a:solidFill>
                  <a:schemeClr val="dk1"/>
                </a:solidFill>
                <a:latin typeface="Arial"/>
                <a:ea typeface="Arial"/>
                <a:cs typeface="Arial"/>
                <a:sym typeface="Arial"/>
              </a:rPr>
              <a:t>350+ built-in algorithms &amp; pre-trained models and 100+ public &amp; proprietary foundation models in Amazon Bedrock</a:t>
            </a:r>
            <a:endParaRPr/>
          </a:p>
          <a:p>
            <a:pPr indent="-228600" lvl="0" marL="228600" marR="0" rtl="0" algn="l">
              <a:lnSpc>
                <a:spcPct val="90000"/>
              </a:lnSpc>
              <a:spcBef>
                <a:spcPts val="3400"/>
              </a:spcBef>
              <a:spcAft>
                <a:spcPts val="0"/>
              </a:spcAft>
              <a:buClr>
                <a:schemeClr val="dk1"/>
              </a:buClr>
              <a:buSzPct val="100000"/>
              <a:buFont typeface="Arial"/>
              <a:buChar char="•"/>
            </a:pPr>
            <a:r>
              <a:rPr lang="en-US" sz="2400">
                <a:solidFill>
                  <a:schemeClr val="dk1"/>
                </a:solidFill>
                <a:latin typeface="Arial"/>
                <a:ea typeface="Arial"/>
                <a:cs typeface="Arial"/>
                <a:sym typeface="Arial"/>
              </a:rPr>
              <a:t>Project support from NSF CloudBank and AWS</a:t>
            </a:r>
            <a:endParaRPr/>
          </a:p>
          <a:p>
            <a:pPr indent="-228600" lvl="0" marL="228600" marR="0" rtl="0" algn="l">
              <a:lnSpc>
                <a:spcPct val="90000"/>
              </a:lnSpc>
              <a:spcBef>
                <a:spcPts val="3400"/>
              </a:spcBef>
              <a:spcAft>
                <a:spcPts val="0"/>
              </a:spcAft>
              <a:buClr>
                <a:schemeClr val="dk1"/>
              </a:buClr>
              <a:buSzPct val="100000"/>
              <a:buFont typeface="Arial"/>
              <a:buChar char="•"/>
            </a:pPr>
            <a:r>
              <a:rPr lang="en-US" sz="2400">
                <a:solidFill>
                  <a:schemeClr val="dk1"/>
                </a:solidFill>
                <a:latin typeface="Arial"/>
                <a:ea typeface="Arial"/>
                <a:cs typeface="Arial"/>
                <a:sym typeface="Arial"/>
              </a:rPr>
              <a:t>On-demand </a:t>
            </a:r>
            <a:r>
              <a:rPr lang="en-US" sz="2400" u="sng">
                <a:solidFill>
                  <a:srgbClr val="FFFFFF"/>
                </a:solidFill>
                <a:latin typeface="Arial"/>
                <a:ea typeface="Arial"/>
                <a:cs typeface="Arial"/>
                <a:sym typeface="Arial"/>
                <a:hlinkClick r:id="rId5">
                  <a:extLst>
                    <a:ext uri="{A12FA001-AC4F-418D-AE19-62706E023703}">
                      <ahyp:hlinkClr val="tx"/>
                    </a:ext>
                  </a:extLst>
                </a:hlinkClick>
              </a:rPr>
              <a:t>training</a:t>
            </a:r>
            <a:endParaRPr sz="2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4"/>
          <p:cNvPicPr preferRelativeResize="0"/>
          <p:nvPr/>
        </p:nvPicPr>
        <p:blipFill rotWithShape="1">
          <a:blip r:embed="rId3">
            <a:alphaModFix/>
          </a:blip>
          <a:srcRect b="0" l="0" r="0" t="0"/>
          <a:stretch/>
        </p:blipFill>
        <p:spPr>
          <a:xfrm>
            <a:off x="1191699" y="3542286"/>
            <a:ext cx="1320780" cy="1320780"/>
          </a:xfrm>
          <a:prstGeom prst="rect">
            <a:avLst/>
          </a:prstGeom>
          <a:noFill/>
          <a:ln>
            <a:noFill/>
          </a:ln>
        </p:spPr>
      </p:pic>
      <p:sp>
        <p:nvSpPr>
          <p:cNvPr id="118" name="Google Shape;118;p4"/>
          <p:cNvSpPr txBox="1"/>
          <p:nvPr>
            <p:ph idx="12" type="sldNum"/>
          </p:nvPr>
        </p:nvSpPr>
        <p:spPr>
          <a:xfrm>
            <a:off x="8911536" y="6309251"/>
            <a:ext cx="2743200" cy="3651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888888"/>
              </a:buClr>
              <a:buSzPts val="1100"/>
              <a:buFont typeface="Arial"/>
              <a:buNone/>
            </a:pPr>
            <a:fld id="{00000000-1234-1234-1234-123412341234}" type="slidenum">
              <a:rPr lang="en-US" sz="1100">
                <a:solidFill>
                  <a:srgbClr val="888888"/>
                </a:solidFill>
                <a:latin typeface="Arial"/>
                <a:ea typeface="Arial"/>
                <a:cs typeface="Arial"/>
                <a:sym typeface="Arial"/>
              </a:rPr>
              <a:t>‹#›</a:t>
            </a:fld>
            <a:endParaRPr b="0" i="0" sz="1050" u="none" cap="none" strike="noStrike">
              <a:solidFill>
                <a:srgbClr val="232F3E"/>
              </a:solidFill>
              <a:latin typeface="Arial"/>
              <a:ea typeface="Arial"/>
              <a:cs typeface="Arial"/>
              <a:sym typeface="Arial"/>
            </a:endParaRPr>
          </a:p>
        </p:txBody>
      </p:sp>
      <p:sp>
        <p:nvSpPr>
          <p:cNvPr id="119" name="Google Shape;119;p4"/>
          <p:cNvSpPr txBox="1"/>
          <p:nvPr>
            <p:ph idx="4294967295" type="title"/>
          </p:nvPr>
        </p:nvSpPr>
        <p:spPr>
          <a:xfrm>
            <a:off x="381000" y="1190459"/>
            <a:ext cx="11430000" cy="6381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Play"/>
              <a:buNone/>
            </a:pPr>
            <a:r>
              <a:rPr lang="en-US" sz="3200"/>
              <a:t>AI to drive research &amp; innovation</a:t>
            </a:r>
            <a:endParaRPr/>
          </a:p>
        </p:txBody>
      </p:sp>
      <p:sp>
        <p:nvSpPr>
          <p:cNvPr id="120" name="Google Shape;120;p4"/>
          <p:cNvSpPr txBox="1"/>
          <p:nvPr/>
        </p:nvSpPr>
        <p:spPr>
          <a:xfrm>
            <a:off x="7304796" y="2077651"/>
            <a:ext cx="3875689"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AWS services: </a:t>
            </a:r>
            <a:endParaRPr b="1" i="0" sz="2400" u="none" cap="none" strike="noStrike">
              <a:solidFill>
                <a:schemeClr val="dk1"/>
              </a:solidFill>
              <a:latin typeface="Arial"/>
              <a:ea typeface="Arial"/>
              <a:cs typeface="Arial"/>
              <a:sym typeface="Arial"/>
            </a:endParaRPr>
          </a:p>
        </p:txBody>
      </p:sp>
      <p:grpSp>
        <p:nvGrpSpPr>
          <p:cNvPr id="121" name="Google Shape;121;p4"/>
          <p:cNvGrpSpPr/>
          <p:nvPr/>
        </p:nvGrpSpPr>
        <p:grpSpPr>
          <a:xfrm>
            <a:off x="3348350" y="2062089"/>
            <a:ext cx="2201300" cy="1320780"/>
            <a:chOff x="1073216" y="1979"/>
            <a:chExt cx="2201300" cy="1320780"/>
          </a:xfrm>
        </p:grpSpPr>
        <p:sp>
          <p:nvSpPr>
            <p:cNvPr id="122" name="Google Shape;122;p4"/>
            <p:cNvSpPr/>
            <p:nvPr/>
          </p:nvSpPr>
          <p:spPr>
            <a:xfrm>
              <a:off x="1073216" y="1979"/>
              <a:ext cx="2201300" cy="1320780"/>
            </a:xfrm>
            <a:prstGeom prst="rect">
              <a:avLst/>
            </a:prstGeom>
            <a:solidFill>
              <a:srgbClr val="111724"/>
            </a:solidFill>
            <a:ln cap="flat" cmpd="sng" w="19050">
              <a:solidFill>
                <a:srgbClr val="00E500"/>
              </a:solidFill>
              <a:prstDash val="solid"/>
              <a:miter lim="800000"/>
              <a:headEnd len="sm" w="sm" type="none"/>
              <a:tailEnd len="sm" w="sm" type="none"/>
            </a:ln>
            <a:effectLst>
              <a:outerShdw blurRad="127000" rotWithShape="0" algn="tl" dir="2700000" dist="635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123" name="Google Shape;123;p4"/>
            <p:cNvSpPr txBox="1"/>
            <p:nvPr/>
          </p:nvSpPr>
          <p:spPr>
            <a:xfrm>
              <a:off x="1073216" y="1979"/>
              <a:ext cx="2201300" cy="1320780"/>
            </a:xfrm>
            <a:prstGeom prst="rect">
              <a:avLst/>
            </a:prstGeom>
            <a:solidFill>
              <a:srgbClr val="111724"/>
            </a:solidFill>
            <a:ln cap="flat" cmpd="sng" w="19050">
              <a:solidFill>
                <a:srgbClr val="00E500"/>
              </a:solidFill>
              <a:prstDash val="solid"/>
              <a:miter lim="800000"/>
              <a:headEnd len="sm" w="sm" type="none"/>
              <a:tailEnd len="sm" w="sm" type="none"/>
            </a:ln>
            <a:effectLst>
              <a:outerShdw blurRad="127000" rotWithShape="0" algn="tl" dir="2700000" dist="635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Natural language processing:</a:t>
              </a:r>
              <a:endParaRPr/>
            </a:p>
            <a:p>
              <a:pPr indent="0" lvl="0" marL="0" marR="0" rtl="0" algn="ctr">
                <a:spcBef>
                  <a:spcPts val="0"/>
                </a:spcBef>
                <a:spcAft>
                  <a:spcPts val="0"/>
                </a:spcAft>
                <a:buNone/>
              </a:pPr>
              <a:r>
                <a:rPr b="0" lang="en-US" sz="1400">
                  <a:solidFill>
                    <a:schemeClr val="lt1"/>
                  </a:solidFill>
                  <a:latin typeface="Arial"/>
                  <a:ea typeface="Arial"/>
                  <a:cs typeface="Arial"/>
                  <a:sym typeface="Arial"/>
                </a:rPr>
                <a:t>analyze text, summarize papers, detect sentiment</a:t>
              </a:r>
              <a:endParaRPr/>
            </a:p>
          </p:txBody>
        </p:sp>
      </p:grpSp>
      <p:grpSp>
        <p:nvGrpSpPr>
          <p:cNvPr id="124" name="Google Shape;124;p4"/>
          <p:cNvGrpSpPr/>
          <p:nvPr/>
        </p:nvGrpSpPr>
        <p:grpSpPr>
          <a:xfrm>
            <a:off x="3348350" y="5034773"/>
            <a:ext cx="2201300" cy="1320780"/>
            <a:chOff x="3494646" y="1979"/>
            <a:chExt cx="2201300" cy="1320780"/>
          </a:xfrm>
        </p:grpSpPr>
        <p:sp>
          <p:nvSpPr>
            <p:cNvPr id="125" name="Google Shape;125;p4"/>
            <p:cNvSpPr/>
            <p:nvPr/>
          </p:nvSpPr>
          <p:spPr>
            <a:xfrm>
              <a:off x="3494646" y="1979"/>
              <a:ext cx="2201300" cy="1320780"/>
            </a:xfrm>
            <a:prstGeom prst="rect">
              <a:avLst/>
            </a:prstGeom>
            <a:solidFill>
              <a:srgbClr val="111724"/>
            </a:solidFill>
            <a:ln cap="flat" cmpd="sng" w="19050">
              <a:solidFill>
                <a:srgbClr val="00E500"/>
              </a:solidFill>
              <a:prstDash val="solid"/>
              <a:miter lim="800000"/>
              <a:headEnd len="sm" w="sm" type="none"/>
              <a:tailEnd len="sm" w="sm" type="none"/>
            </a:ln>
            <a:effectLst>
              <a:outerShdw blurRad="127000" rotWithShape="0" algn="tl" dir="2700000" dist="635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126" name="Google Shape;126;p4"/>
            <p:cNvSpPr txBox="1"/>
            <p:nvPr/>
          </p:nvSpPr>
          <p:spPr>
            <a:xfrm>
              <a:off x="3494646" y="1979"/>
              <a:ext cx="2201300" cy="1320780"/>
            </a:xfrm>
            <a:prstGeom prst="rect">
              <a:avLst/>
            </a:prstGeom>
            <a:solidFill>
              <a:srgbClr val="111724"/>
            </a:solidFill>
            <a:ln cap="flat" cmpd="sng" w="19050">
              <a:solidFill>
                <a:srgbClr val="00E500"/>
              </a:solidFill>
              <a:prstDash val="solid"/>
              <a:miter lim="800000"/>
              <a:headEnd len="sm" w="sm" type="none"/>
              <a:tailEnd len="sm" w="sm" type="none"/>
            </a:ln>
            <a:effectLst>
              <a:outerShdw blurRad="127000" rotWithShape="0" algn="tl" dir="2700000" dist="635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Drug discovery:</a:t>
              </a:r>
              <a:endParaRPr/>
            </a:p>
            <a:p>
              <a:pPr indent="0" lvl="0" marL="0" marR="0" rtl="0" algn="ctr">
                <a:spcBef>
                  <a:spcPts val="0"/>
                </a:spcBef>
                <a:spcAft>
                  <a:spcPts val="0"/>
                </a:spcAft>
                <a:buNone/>
              </a:pPr>
              <a:r>
                <a:rPr b="0" lang="en-US" sz="1400">
                  <a:solidFill>
                    <a:schemeClr val="lt1"/>
                  </a:solidFill>
                  <a:latin typeface="Arial"/>
                  <a:ea typeface="Arial"/>
                  <a:cs typeface="Arial"/>
                  <a:sym typeface="Arial"/>
                </a:rPr>
                <a:t>AI predicts drug interactions and designs new candidates Robotics &amp; lab automation</a:t>
              </a:r>
              <a:endParaRPr/>
            </a:p>
          </p:txBody>
        </p:sp>
      </p:grpSp>
      <p:grpSp>
        <p:nvGrpSpPr>
          <p:cNvPr id="127" name="Google Shape;127;p4"/>
          <p:cNvGrpSpPr/>
          <p:nvPr/>
        </p:nvGrpSpPr>
        <p:grpSpPr>
          <a:xfrm>
            <a:off x="3348350" y="3542286"/>
            <a:ext cx="2201300" cy="1320780"/>
            <a:chOff x="1073216" y="1542890"/>
            <a:chExt cx="2201300" cy="1320780"/>
          </a:xfrm>
        </p:grpSpPr>
        <p:sp>
          <p:nvSpPr>
            <p:cNvPr id="128" name="Google Shape;128;p4"/>
            <p:cNvSpPr/>
            <p:nvPr/>
          </p:nvSpPr>
          <p:spPr>
            <a:xfrm>
              <a:off x="1073216" y="1542890"/>
              <a:ext cx="2201300" cy="1320780"/>
            </a:xfrm>
            <a:prstGeom prst="rect">
              <a:avLst/>
            </a:prstGeom>
            <a:solidFill>
              <a:srgbClr val="111724"/>
            </a:solidFill>
            <a:ln cap="flat" cmpd="sng" w="19050">
              <a:solidFill>
                <a:srgbClr val="00E500"/>
              </a:solidFill>
              <a:prstDash val="solid"/>
              <a:miter lim="800000"/>
              <a:headEnd len="sm" w="sm" type="none"/>
              <a:tailEnd len="sm" w="sm" type="none"/>
            </a:ln>
            <a:effectLst>
              <a:outerShdw blurRad="127000" rotWithShape="0" algn="tl" dir="2700000" dist="635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129" name="Google Shape;129;p4"/>
            <p:cNvSpPr txBox="1"/>
            <p:nvPr/>
          </p:nvSpPr>
          <p:spPr>
            <a:xfrm>
              <a:off x="1073216" y="1542890"/>
              <a:ext cx="2201300" cy="1320780"/>
            </a:xfrm>
            <a:prstGeom prst="rect">
              <a:avLst/>
            </a:prstGeom>
            <a:solidFill>
              <a:srgbClr val="111724"/>
            </a:solidFill>
            <a:ln cap="flat" cmpd="sng" w="19050">
              <a:solidFill>
                <a:srgbClr val="00E500"/>
              </a:solidFill>
              <a:prstDash val="solid"/>
              <a:miter lim="800000"/>
              <a:headEnd len="sm" w="sm" type="none"/>
              <a:tailEnd len="sm" w="sm" type="none"/>
            </a:ln>
            <a:effectLst>
              <a:outerShdw blurRad="127000" rotWithShape="0" algn="tl" dir="2700000" dist="635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Computer vision:</a:t>
              </a:r>
              <a:endParaRPr/>
            </a:p>
            <a:p>
              <a:pPr indent="0" lvl="0" marL="0" marR="0" rtl="0" algn="ctr">
                <a:spcBef>
                  <a:spcPts val="0"/>
                </a:spcBef>
                <a:spcAft>
                  <a:spcPts val="0"/>
                </a:spcAft>
                <a:buNone/>
              </a:pPr>
              <a:r>
                <a:rPr b="0" lang="en-US" sz="1400">
                  <a:solidFill>
                    <a:schemeClr val="lt1"/>
                  </a:solidFill>
                  <a:latin typeface="Arial"/>
                  <a:ea typeface="Arial"/>
                  <a:cs typeface="Arial"/>
                  <a:sym typeface="Arial"/>
                </a:rPr>
                <a:t>analyze medical images, microscopy, environmental data</a:t>
              </a:r>
              <a:endParaRPr/>
            </a:p>
          </p:txBody>
        </p:sp>
      </p:grpSp>
      <p:grpSp>
        <p:nvGrpSpPr>
          <p:cNvPr id="130" name="Google Shape;130;p4"/>
          <p:cNvGrpSpPr/>
          <p:nvPr/>
        </p:nvGrpSpPr>
        <p:grpSpPr>
          <a:xfrm>
            <a:off x="752353" y="5033370"/>
            <a:ext cx="2201300" cy="1320780"/>
            <a:chOff x="3494646" y="1542890"/>
            <a:chExt cx="2201300" cy="1320780"/>
          </a:xfrm>
        </p:grpSpPr>
        <p:sp>
          <p:nvSpPr>
            <p:cNvPr id="131" name="Google Shape;131;p4"/>
            <p:cNvSpPr/>
            <p:nvPr/>
          </p:nvSpPr>
          <p:spPr>
            <a:xfrm>
              <a:off x="3494646" y="1542890"/>
              <a:ext cx="2201300" cy="1320780"/>
            </a:xfrm>
            <a:prstGeom prst="rect">
              <a:avLst/>
            </a:prstGeom>
            <a:solidFill>
              <a:srgbClr val="111724"/>
            </a:solidFill>
            <a:ln cap="flat" cmpd="sng" w="19050">
              <a:solidFill>
                <a:srgbClr val="00E500"/>
              </a:solidFill>
              <a:prstDash val="solid"/>
              <a:miter lim="800000"/>
              <a:headEnd len="sm" w="sm" type="none"/>
              <a:tailEnd len="sm" w="sm" type="none"/>
            </a:ln>
            <a:effectLst>
              <a:outerShdw blurRad="127000" rotWithShape="0" algn="tl" dir="2700000" dist="635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132" name="Google Shape;132;p4"/>
            <p:cNvSpPr txBox="1"/>
            <p:nvPr/>
          </p:nvSpPr>
          <p:spPr>
            <a:xfrm>
              <a:off x="3494646" y="1542890"/>
              <a:ext cx="2201300" cy="1320780"/>
            </a:xfrm>
            <a:prstGeom prst="rect">
              <a:avLst/>
            </a:prstGeom>
            <a:solidFill>
              <a:srgbClr val="111724"/>
            </a:solidFill>
            <a:ln cap="flat" cmpd="sng" w="19050">
              <a:solidFill>
                <a:srgbClr val="00E500"/>
              </a:solidFill>
              <a:prstDash val="solid"/>
              <a:miter lim="800000"/>
              <a:headEnd len="sm" w="sm" type="none"/>
              <a:tailEnd len="sm" w="sm" type="none"/>
            </a:ln>
            <a:effectLst>
              <a:outerShdw blurRad="127000" rotWithShape="0" algn="tl" dir="2700000" dist="635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Physics Modelling:</a:t>
              </a:r>
              <a:endParaRPr/>
            </a:p>
            <a:p>
              <a:pPr indent="0" lvl="0" marL="0" marR="0" rtl="0" algn="ctr">
                <a:spcBef>
                  <a:spcPts val="0"/>
                </a:spcBef>
                <a:spcAft>
                  <a:spcPts val="0"/>
                </a:spcAft>
                <a:buNone/>
              </a:pPr>
              <a:r>
                <a:rPr b="0" lang="en-US" sz="1400">
                  <a:solidFill>
                    <a:schemeClr val="lt1"/>
                  </a:solidFill>
                  <a:latin typeface="Arial"/>
                  <a:ea typeface="Arial"/>
                  <a:cs typeface="Arial"/>
                  <a:sym typeface="Arial"/>
                </a:rPr>
                <a:t>speed up complex simulations - learning patterns and approximating solutions</a:t>
              </a:r>
              <a:endParaRPr/>
            </a:p>
          </p:txBody>
        </p:sp>
      </p:grpSp>
      <p:cxnSp>
        <p:nvCxnSpPr>
          <p:cNvPr id="133" name="Google Shape;133;p4"/>
          <p:cNvCxnSpPr/>
          <p:nvPr/>
        </p:nvCxnSpPr>
        <p:spPr>
          <a:xfrm>
            <a:off x="6571937" y="2401164"/>
            <a:ext cx="0" cy="3809939"/>
          </a:xfrm>
          <a:prstGeom prst="straightConnector1">
            <a:avLst/>
          </a:prstGeom>
          <a:noFill/>
          <a:ln cap="rnd" cmpd="sng" w="19050">
            <a:solidFill>
              <a:schemeClr val="dk1"/>
            </a:solidFill>
            <a:prstDash val="solid"/>
            <a:miter lim="800000"/>
            <a:headEnd len="sm" w="sm" type="none"/>
            <a:tailEnd len="sm" w="sm" type="none"/>
          </a:ln>
        </p:spPr>
      </p:cxnSp>
      <p:grpSp>
        <p:nvGrpSpPr>
          <p:cNvPr id="134" name="Google Shape;134;p4"/>
          <p:cNvGrpSpPr/>
          <p:nvPr/>
        </p:nvGrpSpPr>
        <p:grpSpPr>
          <a:xfrm>
            <a:off x="751439" y="2061626"/>
            <a:ext cx="2201300" cy="1320780"/>
            <a:chOff x="1073216" y="1979"/>
            <a:chExt cx="2201300" cy="1320780"/>
          </a:xfrm>
        </p:grpSpPr>
        <p:sp>
          <p:nvSpPr>
            <p:cNvPr id="135" name="Google Shape;135;p4"/>
            <p:cNvSpPr/>
            <p:nvPr/>
          </p:nvSpPr>
          <p:spPr>
            <a:xfrm>
              <a:off x="1073216" y="1979"/>
              <a:ext cx="2201300" cy="1320780"/>
            </a:xfrm>
            <a:prstGeom prst="rect">
              <a:avLst/>
            </a:prstGeom>
            <a:solidFill>
              <a:srgbClr val="111724"/>
            </a:solidFill>
            <a:ln cap="flat" cmpd="sng" w="19050">
              <a:solidFill>
                <a:schemeClr val="accent6"/>
              </a:solidFill>
              <a:prstDash val="solid"/>
              <a:miter lim="800000"/>
              <a:headEnd len="sm" w="sm" type="none"/>
              <a:tailEnd len="sm" w="sm" type="none"/>
            </a:ln>
            <a:effectLst>
              <a:outerShdw blurRad="127000" rotWithShape="0" algn="tl" dir="2700000" dist="63500">
                <a:srgbClr val="000000">
                  <a:alpha val="49803"/>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4"/>
            <p:cNvSpPr txBox="1"/>
            <p:nvPr/>
          </p:nvSpPr>
          <p:spPr>
            <a:xfrm>
              <a:off x="1073216" y="1979"/>
              <a:ext cx="2201300" cy="1320780"/>
            </a:xfrm>
            <a:prstGeom prst="rect">
              <a:avLst/>
            </a:prstGeom>
            <a:solidFill>
              <a:srgbClr val="111724"/>
            </a:solidFill>
            <a:ln cap="flat" cmpd="sng" w="19050">
              <a:solidFill>
                <a:srgbClr val="00E500"/>
              </a:solidFill>
              <a:prstDash val="solid"/>
              <a:miter lim="800000"/>
              <a:headEnd len="sm" w="sm" type="none"/>
              <a:tailEnd len="sm" w="sm" type="none"/>
            </a:ln>
            <a:effectLst>
              <a:outerShdw blurRad="127000" rotWithShape="0" algn="tl" dir="2700000" dist="635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Data analysis &amp; pattern recognition: </a:t>
              </a:r>
              <a:endParaRPr/>
            </a:p>
            <a:p>
              <a:pPr indent="0" lvl="0" marL="0" marR="0" rtl="0" algn="ctr">
                <a:spcBef>
                  <a:spcPts val="0"/>
                </a:spcBef>
                <a:spcAft>
                  <a:spcPts val="0"/>
                </a:spcAft>
                <a:buNone/>
              </a:pPr>
              <a:r>
                <a:rPr b="0" lang="en-US" sz="1400">
                  <a:solidFill>
                    <a:schemeClr val="lt1"/>
                  </a:solidFill>
                  <a:latin typeface="Arial"/>
                  <a:ea typeface="Arial"/>
                  <a:cs typeface="Arial"/>
                  <a:sym typeface="Arial"/>
                </a:rPr>
                <a:t>analyze massive datasets to uncover hidden patterns</a:t>
              </a:r>
              <a:endParaRPr/>
            </a:p>
          </p:txBody>
        </p:sp>
      </p:grpSp>
      <p:sp>
        <p:nvSpPr>
          <p:cNvPr id="137" name="Google Shape;137;p4"/>
          <p:cNvSpPr/>
          <p:nvPr/>
        </p:nvSpPr>
        <p:spPr>
          <a:xfrm>
            <a:off x="7835846" y="2610545"/>
            <a:ext cx="26276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Amazon </a:t>
            </a:r>
            <a:r>
              <a:rPr b="1" lang="en-US" sz="2400">
                <a:solidFill>
                  <a:srgbClr val="00E500"/>
                </a:solidFill>
                <a:latin typeface="Arial"/>
                <a:ea typeface="Arial"/>
                <a:cs typeface="Arial"/>
                <a:sym typeface="Arial"/>
              </a:rPr>
              <a:t>Bedrock</a:t>
            </a:r>
            <a:endParaRPr/>
          </a:p>
        </p:txBody>
      </p:sp>
      <p:sp>
        <p:nvSpPr>
          <p:cNvPr id="138" name="Google Shape;138;p4"/>
          <p:cNvSpPr/>
          <p:nvPr/>
        </p:nvSpPr>
        <p:spPr>
          <a:xfrm>
            <a:off x="7823788" y="3290100"/>
            <a:ext cx="2920351" cy="42684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400">
                <a:solidFill>
                  <a:schemeClr val="dk1"/>
                </a:solidFill>
                <a:latin typeface="Arial"/>
                <a:ea typeface="Arial"/>
                <a:cs typeface="Arial"/>
                <a:sym typeface="Arial"/>
              </a:rPr>
              <a:t>Amazon </a:t>
            </a:r>
            <a:r>
              <a:rPr b="1" lang="en-US" sz="2400">
                <a:solidFill>
                  <a:srgbClr val="00E500"/>
                </a:solidFill>
                <a:latin typeface="Arial"/>
                <a:ea typeface="Arial"/>
                <a:cs typeface="Arial"/>
                <a:sym typeface="Arial"/>
              </a:rPr>
              <a:t>SageMaker</a:t>
            </a:r>
            <a:endParaRPr/>
          </a:p>
        </p:txBody>
      </p:sp>
      <p:pic>
        <p:nvPicPr>
          <p:cNvPr id="139" name="Google Shape;139;p4"/>
          <p:cNvPicPr preferRelativeResize="0"/>
          <p:nvPr/>
        </p:nvPicPr>
        <p:blipFill rotWithShape="1">
          <a:blip r:embed="rId4">
            <a:alphaModFix/>
          </a:blip>
          <a:srcRect b="0" l="0" r="0" t="0"/>
          <a:stretch/>
        </p:blipFill>
        <p:spPr>
          <a:xfrm>
            <a:off x="7244224" y="2598456"/>
            <a:ext cx="466366" cy="466366"/>
          </a:xfrm>
          <a:prstGeom prst="rect">
            <a:avLst/>
          </a:prstGeom>
          <a:noFill/>
          <a:ln>
            <a:noFill/>
          </a:ln>
          <a:effectLst>
            <a:reflection blurRad="0" dir="5400000" dist="50800" endA="0" endPos="0" kx="0" rotWithShape="0" algn="bl" stA="45000" stPos="0" sy="-100000" ky="0"/>
          </a:effectLst>
        </p:spPr>
      </p:pic>
      <p:pic>
        <p:nvPicPr>
          <p:cNvPr id="140" name="Google Shape;140;p4"/>
          <p:cNvPicPr preferRelativeResize="0"/>
          <p:nvPr/>
        </p:nvPicPr>
        <p:blipFill rotWithShape="1">
          <a:blip r:embed="rId5">
            <a:alphaModFix/>
          </a:blip>
          <a:srcRect b="0" l="0" r="0" t="0"/>
          <a:stretch/>
        </p:blipFill>
        <p:spPr>
          <a:xfrm>
            <a:off x="7244224" y="3245313"/>
            <a:ext cx="466363" cy="514307"/>
          </a:xfrm>
          <a:prstGeom prst="rect">
            <a:avLst/>
          </a:prstGeom>
          <a:noFill/>
          <a:ln>
            <a:noFill/>
          </a:ln>
        </p:spPr>
      </p:pic>
      <p:pic>
        <p:nvPicPr>
          <p:cNvPr id="141" name="Google Shape;141;p4"/>
          <p:cNvPicPr preferRelativeResize="0"/>
          <p:nvPr/>
        </p:nvPicPr>
        <p:blipFill rotWithShape="1">
          <a:blip r:embed="rId6">
            <a:alphaModFix/>
          </a:blip>
          <a:srcRect b="0" l="0" r="0" t="0"/>
          <a:stretch/>
        </p:blipFill>
        <p:spPr>
          <a:xfrm>
            <a:off x="7265960" y="3940111"/>
            <a:ext cx="422890" cy="422890"/>
          </a:xfrm>
          <a:prstGeom prst="rect">
            <a:avLst/>
          </a:prstGeom>
          <a:noFill/>
          <a:ln>
            <a:noFill/>
          </a:ln>
          <a:effectLst>
            <a:reflection blurRad="0" dir="5400000" dist="50800" endA="0" endPos="0" kx="0" rotWithShape="0" algn="bl" stA="45000" stPos="0" sy="-100000" ky="0"/>
          </a:effectLst>
        </p:spPr>
      </p:pic>
      <p:sp>
        <p:nvSpPr>
          <p:cNvPr id="142" name="Google Shape;142;p4"/>
          <p:cNvSpPr/>
          <p:nvPr/>
        </p:nvSpPr>
        <p:spPr>
          <a:xfrm>
            <a:off x="7835846" y="3940111"/>
            <a:ext cx="3037948" cy="42684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Amazon </a:t>
            </a:r>
            <a:r>
              <a:rPr b="1" lang="en-US" sz="2400">
                <a:solidFill>
                  <a:srgbClr val="00E500"/>
                </a:solidFill>
                <a:latin typeface="Arial"/>
                <a:ea typeface="Arial"/>
                <a:cs typeface="Arial"/>
                <a:sym typeface="Arial"/>
              </a:rPr>
              <a:t>Rekognition</a:t>
            </a:r>
            <a:endParaRPr/>
          </a:p>
        </p:txBody>
      </p:sp>
      <p:sp>
        <p:nvSpPr>
          <p:cNvPr id="143" name="Google Shape;143;p4"/>
          <p:cNvSpPr/>
          <p:nvPr/>
        </p:nvSpPr>
        <p:spPr>
          <a:xfrm>
            <a:off x="7823788" y="4555135"/>
            <a:ext cx="3313728" cy="4247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400">
                <a:solidFill>
                  <a:schemeClr val="dk1"/>
                </a:solidFill>
                <a:latin typeface="Arial"/>
                <a:ea typeface="Arial"/>
                <a:cs typeface="Arial"/>
                <a:sym typeface="Arial"/>
              </a:rPr>
              <a:t>Amazon </a:t>
            </a:r>
            <a:r>
              <a:rPr b="1" lang="en-US" sz="2400">
                <a:solidFill>
                  <a:srgbClr val="00E500"/>
                </a:solidFill>
                <a:latin typeface="Arial"/>
                <a:ea typeface="Arial"/>
                <a:cs typeface="Arial"/>
                <a:sym typeface="Arial"/>
              </a:rPr>
              <a:t>Comprehend</a:t>
            </a:r>
            <a:endParaRPr/>
          </a:p>
        </p:txBody>
      </p:sp>
      <p:pic>
        <p:nvPicPr>
          <p:cNvPr id="144" name="Google Shape;144;p4"/>
          <p:cNvPicPr preferRelativeResize="0"/>
          <p:nvPr/>
        </p:nvPicPr>
        <p:blipFill rotWithShape="1">
          <a:blip r:embed="rId7">
            <a:alphaModFix/>
          </a:blip>
          <a:srcRect b="80719" l="55109" r="35411" t="3797"/>
          <a:stretch/>
        </p:blipFill>
        <p:spPr>
          <a:xfrm>
            <a:off x="7265960" y="4545190"/>
            <a:ext cx="466359" cy="444623"/>
          </a:xfrm>
          <a:prstGeom prst="rect">
            <a:avLst/>
          </a:prstGeom>
          <a:noFill/>
          <a:ln>
            <a:noFill/>
          </a:ln>
        </p:spPr>
      </p:pic>
      <p:pic>
        <p:nvPicPr>
          <p:cNvPr descr="AWS HealthLake (successor to Amazon HealthLake) service icon." id="145" name="Google Shape;145;p4"/>
          <p:cNvPicPr preferRelativeResize="0"/>
          <p:nvPr/>
        </p:nvPicPr>
        <p:blipFill rotWithShape="1">
          <a:blip r:embed="rId8">
            <a:alphaModFix/>
          </a:blip>
          <a:srcRect b="0" l="0" r="0" t="0"/>
          <a:stretch/>
        </p:blipFill>
        <p:spPr>
          <a:xfrm>
            <a:off x="7268367" y="5172002"/>
            <a:ext cx="466359" cy="466359"/>
          </a:xfrm>
          <a:prstGeom prst="rect">
            <a:avLst/>
          </a:prstGeom>
          <a:noFill/>
          <a:ln>
            <a:noFill/>
          </a:ln>
        </p:spPr>
      </p:pic>
      <p:sp>
        <p:nvSpPr>
          <p:cNvPr id="146" name="Google Shape;146;p4"/>
          <p:cNvSpPr/>
          <p:nvPr/>
        </p:nvSpPr>
        <p:spPr>
          <a:xfrm>
            <a:off x="7823788" y="5192815"/>
            <a:ext cx="2595582" cy="4247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400">
                <a:solidFill>
                  <a:schemeClr val="dk1"/>
                </a:solidFill>
                <a:latin typeface="Arial"/>
                <a:ea typeface="Arial"/>
                <a:cs typeface="Arial"/>
                <a:sym typeface="Arial"/>
              </a:rPr>
              <a:t>AWS </a:t>
            </a:r>
            <a:r>
              <a:rPr b="1" lang="en-US" sz="2400">
                <a:solidFill>
                  <a:srgbClr val="00E500"/>
                </a:solidFill>
                <a:latin typeface="Arial"/>
                <a:ea typeface="Arial"/>
                <a:cs typeface="Arial"/>
                <a:sym typeface="Arial"/>
              </a:rPr>
              <a:t>HealthLake</a:t>
            </a:r>
            <a:endParaRPr/>
          </a:p>
        </p:txBody>
      </p:sp>
      <p:pic>
        <p:nvPicPr>
          <p:cNvPr id="147" name="Google Shape;147;p4"/>
          <p:cNvPicPr preferRelativeResize="0"/>
          <p:nvPr/>
        </p:nvPicPr>
        <p:blipFill rotWithShape="1">
          <a:blip r:embed="rId9">
            <a:alphaModFix/>
          </a:blip>
          <a:srcRect b="0" l="0" r="0" t="0"/>
          <a:stretch/>
        </p:blipFill>
        <p:spPr>
          <a:xfrm>
            <a:off x="7271833" y="5820550"/>
            <a:ext cx="460486" cy="460486"/>
          </a:xfrm>
          <a:prstGeom prst="rect">
            <a:avLst/>
          </a:prstGeom>
          <a:noFill/>
          <a:ln>
            <a:noFill/>
          </a:ln>
        </p:spPr>
      </p:pic>
      <p:sp>
        <p:nvSpPr>
          <p:cNvPr id="148" name="Google Shape;148;p4"/>
          <p:cNvSpPr/>
          <p:nvPr/>
        </p:nvSpPr>
        <p:spPr>
          <a:xfrm>
            <a:off x="7835846" y="5883447"/>
            <a:ext cx="2813591" cy="4247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400">
                <a:solidFill>
                  <a:schemeClr val="dk1"/>
                </a:solidFill>
                <a:latin typeface="Arial"/>
                <a:ea typeface="Arial"/>
                <a:cs typeface="Arial"/>
                <a:sym typeface="Arial"/>
              </a:rPr>
              <a:t>AWS </a:t>
            </a:r>
            <a:r>
              <a:rPr b="1" lang="en-US" sz="2400">
                <a:solidFill>
                  <a:srgbClr val="00E500"/>
                </a:solidFill>
                <a:latin typeface="Arial"/>
                <a:ea typeface="Arial"/>
                <a:cs typeface="Arial"/>
                <a:sym typeface="Arial"/>
              </a:rPr>
              <a:t>HealthOmics</a:t>
            </a:r>
            <a:endParaRPr/>
          </a:p>
        </p:txBody>
      </p:sp>
      <p:pic>
        <p:nvPicPr>
          <p:cNvPr descr="A blue background with white text&#10;&#10;AI-generated content may be incorrect." id="149" name="Google Shape;149;p4"/>
          <p:cNvPicPr preferRelativeResize="0"/>
          <p:nvPr/>
        </p:nvPicPr>
        <p:blipFill rotWithShape="1">
          <a:blip r:embed="rId10">
            <a:alphaModFix/>
          </a:blip>
          <a:srcRect b="17918" l="0" r="0" t="23085"/>
          <a:stretch/>
        </p:blipFill>
        <p:spPr>
          <a:xfrm>
            <a:off x="0" y="0"/>
            <a:ext cx="12192000" cy="1051560"/>
          </a:xfrm>
          <a:prstGeom prst="rect">
            <a:avLst/>
          </a:prstGeom>
          <a:noFill/>
          <a:ln>
            <a:noFill/>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
          <p:cNvSpPr/>
          <p:nvPr/>
        </p:nvSpPr>
        <p:spPr>
          <a:xfrm>
            <a:off x="557474" y="1611002"/>
            <a:ext cx="11329726" cy="2750344"/>
          </a:xfrm>
          <a:custGeom>
            <a:rect b="b" l="l" r="r" t="t"/>
            <a:pathLst>
              <a:path extrusionOk="0" h="1891617" w="11437406">
                <a:moveTo>
                  <a:pt x="0" y="72487"/>
                </a:moveTo>
                <a:cubicBezTo>
                  <a:pt x="0" y="32454"/>
                  <a:pt x="32454" y="0"/>
                  <a:pt x="72487" y="0"/>
                </a:cubicBezTo>
                <a:lnTo>
                  <a:pt x="11364919" y="0"/>
                </a:lnTo>
                <a:cubicBezTo>
                  <a:pt x="11404952" y="0"/>
                  <a:pt x="11437406" y="32454"/>
                  <a:pt x="11437406" y="72487"/>
                </a:cubicBezTo>
                <a:lnTo>
                  <a:pt x="11437406" y="1819130"/>
                </a:lnTo>
                <a:cubicBezTo>
                  <a:pt x="11437406" y="1859163"/>
                  <a:pt x="11404952" y="1891617"/>
                  <a:pt x="11364919" y="1891617"/>
                </a:cubicBezTo>
                <a:lnTo>
                  <a:pt x="72487" y="1891617"/>
                </a:lnTo>
                <a:cubicBezTo>
                  <a:pt x="32454" y="1891617"/>
                  <a:pt x="0" y="1859163"/>
                  <a:pt x="0" y="1819130"/>
                </a:cubicBezTo>
                <a:lnTo>
                  <a:pt x="0" y="72487"/>
                </a:lnTo>
                <a:close/>
              </a:path>
            </a:pathLst>
          </a:custGeom>
          <a:solidFill>
            <a:srgbClr val="F2F2F2"/>
          </a:solidFill>
          <a:ln cap="flat" cmpd="sng" w="12700">
            <a:solidFill>
              <a:srgbClr val="1F5C99"/>
            </a:solidFill>
            <a:prstDash val="solid"/>
            <a:miter lim="800000"/>
            <a:headEnd len="sm" w="sm" type="none"/>
            <a:tailEnd len="sm" w="sm" type="none"/>
          </a:ln>
        </p:spPr>
        <p:txBody>
          <a:bodyPr anchorCtr="0" anchor="ctr" bIns="54850" lIns="109725" spcFirstLastPara="1" rIns="109725" wrap="square" tIns="54850">
            <a:noAutofit/>
          </a:bodyPr>
          <a:lstStyle/>
          <a:p>
            <a:pPr indent="0" lvl="0" marL="0" marR="0" rtl="0" algn="l">
              <a:spcBef>
                <a:spcPts val="0"/>
              </a:spcBef>
              <a:spcAft>
                <a:spcPts val="0"/>
              </a:spcAft>
              <a:buNone/>
            </a:pPr>
            <a:r>
              <a:rPr b="1" lang="en-US" sz="1200">
                <a:solidFill>
                  <a:schemeClr val="dk1"/>
                </a:solidFill>
                <a:latin typeface="Play"/>
                <a:ea typeface="Play"/>
                <a:cs typeface="Play"/>
                <a:sym typeface="Play"/>
              </a:rPr>
              <a:t>AI </a:t>
            </a:r>
            <a:br>
              <a:rPr b="1" lang="en-US" sz="1200">
                <a:solidFill>
                  <a:schemeClr val="dk1"/>
                </a:solidFill>
                <a:latin typeface="Play"/>
                <a:ea typeface="Play"/>
                <a:cs typeface="Play"/>
                <a:sym typeface="Play"/>
              </a:rPr>
            </a:br>
            <a:r>
              <a:rPr b="1" lang="en-US" sz="1200">
                <a:solidFill>
                  <a:schemeClr val="dk1"/>
                </a:solidFill>
                <a:latin typeface="Play"/>
                <a:ea typeface="Play"/>
                <a:cs typeface="Play"/>
                <a:sym typeface="Play"/>
              </a:rPr>
              <a:t>SERVICES</a:t>
            </a:r>
            <a:endParaRPr/>
          </a:p>
        </p:txBody>
      </p:sp>
      <p:pic>
        <p:nvPicPr>
          <p:cNvPr descr="A blue background with white text&#10;&#10;AI-generated content may be incorrect." id="156" name="Google Shape;156;p5"/>
          <p:cNvPicPr preferRelativeResize="0"/>
          <p:nvPr>
            <p:ph idx="1" type="body"/>
          </p:nvPr>
        </p:nvPicPr>
        <p:blipFill rotWithShape="1">
          <a:blip r:embed="rId3">
            <a:alphaModFix/>
          </a:blip>
          <a:srcRect b="17918" l="0" r="0" t="23085"/>
          <a:stretch/>
        </p:blipFill>
        <p:spPr>
          <a:xfrm>
            <a:off x="0" y="-3849"/>
            <a:ext cx="12192000" cy="1051560"/>
          </a:xfrm>
          <a:prstGeom prst="rect">
            <a:avLst/>
          </a:prstGeom>
          <a:noFill/>
          <a:ln>
            <a:noFill/>
          </a:ln>
        </p:spPr>
      </p:pic>
      <p:sp>
        <p:nvSpPr>
          <p:cNvPr id="157" name="Google Shape;157;p5"/>
          <p:cNvSpPr txBox="1"/>
          <p:nvPr/>
        </p:nvSpPr>
        <p:spPr>
          <a:xfrm>
            <a:off x="466764" y="1139634"/>
            <a:ext cx="4342012" cy="550869"/>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Play"/>
                <a:ea typeface="Play"/>
                <a:cs typeface="Play"/>
                <a:sym typeface="Play"/>
              </a:rPr>
              <a:t>The AWS AI/ML Stack</a:t>
            </a:r>
            <a:endParaRPr/>
          </a:p>
        </p:txBody>
      </p:sp>
      <p:sp>
        <p:nvSpPr>
          <p:cNvPr id="158" name="Google Shape;158;p5"/>
          <p:cNvSpPr txBox="1"/>
          <p:nvPr/>
        </p:nvSpPr>
        <p:spPr>
          <a:xfrm rot="-5400000">
            <a:off x="-573028" y="2816897"/>
            <a:ext cx="1789382"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rgbClr val="1F5C99"/>
                </a:solidFill>
                <a:latin typeface="Arial"/>
                <a:ea typeface="Arial"/>
                <a:cs typeface="Arial"/>
                <a:sym typeface="Arial"/>
              </a:rPr>
              <a:t>Consumer</a:t>
            </a:r>
            <a:endParaRPr/>
          </a:p>
        </p:txBody>
      </p:sp>
      <p:grpSp>
        <p:nvGrpSpPr>
          <p:cNvPr id="159" name="Google Shape;159;p5"/>
          <p:cNvGrpSpPr/>
          <p:nvPr/>
        </p:nvGrpSpPr>
        <p:grpSpPr>
          <a:xfrm>
            <a:off x="1504315" y="1803681"/>
            <a:ext cx="10163809" cy="522435"/>
            <a:chOff x="1612081" y="1287257"/>
            <a:chExt cx="10034699" cy="522435"/>
          </a:xfrm>
        </p:grpSpPr>
        <p:sp>
          <p:nvSpPr>
            <p:cNvPr id="160" name="Google Shape;160;p5"/>
            <p:cNvSpPr/>
            <p:nvPr/>
          </p:nvSpPr>
          <p:spPr>
            <a:xfrm>
              <a:off x="1612081" y="1287257"/>
              <a:ext cx="10034699" cy="522435"/>
            </a:xfrm>
            <a:custGeom>
              <a:rect b="b" l="l" r="r" t="t"/>
              <a:pathLst>
                <a:path extrusionOk="0" h="920452" w="9944332">
                  <a:moveTo>
                    <a:pt x="0" y="78257"/>
                  </a:moveTo>
                  <a:cubicBezTo>
                    <a:pt x="0" y="35037"/>
                    <a:pt x="35037" y="0"/>
                    <a:pt x="78257" y="0"/>
                  </a:cubicBezTo>
                  <a:lnTo>
                    <a:pt x="9866075" y="0"/>
                  </a:lnTo>
                  <a:cubicBezTo>
                    <a:pt x="9909295" y="0"/>
                    <a:pt x="9944332" y="35037"/>
                    <a:pt x="9944332" y="78257"/>
                  </a:cubicBezTo>
                  <a:lnTo>
                    <a:pt x="9944332" y="842195"/>
                  </a:lnTo>
                  <a:cubicBezTo>
                    <a:pt x="9944332" y="885415"/>
                    <a:pt x="9909295" y="920452"/>
                    <a:pt x="9866075" y="920452"/>
                  </a:cubicBezTo>
                  <a:lnTo>
                    <a:pt x="78257" y="920452"/>
                  </a:lnTo>
                  <a:cubicBezTo>
                    <a:pt x="35037" y="920452"/>
                    <a:pt x="0" y="885415"/>
                    <a:pt x="0" y="842195"/>
                  </a:cubicBezTo>
                  <a:lnTo>
                    <a:pt x="0" y="78257"/>
                  </a:lnTo>
                  <a:close/>
                </a:path>
              </a:pathLst>
            </a:custGeom>
            <a:noFill/>
            <a:ln cap="flat" cmpd="sng" w="9525">
              <a:solidFill>
                <a:srgbClr val="1F5C99"/>
              </a:solidFill>
              <a:prstDash val="dot"/>
              <a:miter lim="800000"/>
              <a:headEnd len="sm" w="sm" type="none"/>
              <a:tailEnd len="sm" w="sm" type="none"/>
            </a:ln>
          </p:spPr>
          <p:txBody>
            <a:bodyPr anchorCtr="0" anchor="ctr" bIns="54850" lIns="109725" spcFirstLastPara="1" rIns="109725" wrap="square" tIns="54850">
              <a:noAutofit/>
            </a:bodyPr>
            <a:lstStyle/>
            <a:p>
              <a:pPr indent="0" lvl="0" marL="0" marR="0" rtl="0" algn="l">
                <a:spcBef>
                  <a:spcPts val="0"/>
                </a:spcBef>
                <a:spcAft>
                  <a:spcPts val="0"/>
                </a:spcAft>
                <a:buNone/>
              </a:pPr>
              <a:r>
                <a:rPr b="1" lang="en-US" sz="1200">
                  <a:solidFill>
                    <a:schemeClr val="dk1"/>
                  </a:solidFill>
                  <a:latin typeface="Play"/>
                  <a:ea typeface="Play"/>
                  <a:cs typeface="Play"/>
                  <a:sym typeface="Play"/>
                </a:rPr>
                <a:t>Generative</a:t>
              </a:r>
              <a:endParaRPr/>
            </a:p>
            <a:p>
              <a:pPr indent="0" lvl="0" marL="0" marR="0" rtl="0" algn="l">
                <a:spcBef>
                  <a:spcPts val="0"/>
                </a:spcBef>
                <a:spcAft>
                  <a:spcPts val="0"/>
                </a:spcAft>
                <a:buNone/>
              </a:pPr>
              <a:r>
                <a:rPr b="1" lang="en-US" sz="1200">
                  <a:solidFill>
                    <a:schemeClr val="dk1"/>
                  </a:solidFill>
                  <a:latin typeface="Play"/>
                  <a:ea typeface="Play"/>
                  <a:cs typeface="Play"/>
                  <a:sym typeface="Play"/>
                </a:rPr>
                <a:t>AI</a:t>
              </a:r>
              <a:endParaRPr/>
            </a:p>
          </p:txBody>
        </p:sp>
        <p:sp>
          <p:nvSpPr>
            <p:cNvPr id="161" name="Google Shape;161;p5"/>
            <p:cNvSpPr/>
            <p:nvPr/>
          </p:nvSpPr>
          <p:spPr>
            <a:xfrm>
              <a:off x="2690538" y="1379197"/>
              <a:ext cx="1588576"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1F5C99"/>
                  </a:solidFill>
                  <a:latin typeface="Play"/>
                  <a:ea typeface="Play"/>
                  <a:cs typeface="Play"/>
                  <a:sym typeface="Play"/>
                </a:rPr>
                <a:t>SCALING GENERATIVE AI</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Bedrock</a:t>
              </a:r>
              <a:endParaRPr/>
            </a:p>
          </p:txBody>
        </p:sp>
        <p:sp>
          <p:nvSpPr>
            <p:cNvPr id="162" name="Google Shape;162;p5"/>
            <p:cNvSpPr/>
            <p:nvPr/>
          </p:nvSpPr>
          <p:spPr>
            <a:xfrm>
              <a:off x="4703134" y="1372217"/>
              <a:ext cx="5334794"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1F5C99"/>
                  </a:solidFill>
                  <a:latin typeface="Play"/>
                  <a:ea typeface="Play"/>
                  <a:cs typeface="Play"/>
                  <a:sym typeface="Play"/>
                </a:rPr>
                <a:t>USER EXPERIENCE</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Q Business         Amazon Q Developer        Amazon Q in Connect        Amazon Q in QuickSight </a:t>
              </a:r>
              <a:endParaRPr/>
            </a:p>
          </p:txBody>
        </p:sp>
      </p:grpSp>
      <p:grpSp>
        <p:nvGrpSpPr>
          <p:cNvPr id="163" name="Google Shape;163;p5"/>
          <p:cNvGrpSpPr/>
          <p:nvPr/>
        </p:nvGrpSpPr>
        <p:grpSpPr>
          <a:xfrm>
            <a:off x="1504316" y="2451716"/>
            <a:ext cx="10163809" cy="1015679"/>
            <a:chOff x="1615257" y="1930490"/>
            <a:chExt cx="10035745" cy="1015679"/>
          </a:xfrm>
        </p:grpSpPr>
        <p:sp>
          <p:nvSpPr>
            <p:cNvPr id="164" name="Google Shape;164;p5"/>
            <p:cNvSpPr/>
            <p:nvPr/>
          </p:nvSpPr>
          <p:spPr>
            <a:xfrm>
              <a:off x="1615257" y="1930490"/>
              <a:ext cx="10035745" cy="1015679"/>
            </a:xfrm>
            <a:custGeom>
              <a:rect b="b" l="l" r="r" t="t"/>
              <a:pathLst>
                <a:path extrusionOk="0" h="920452" w="9944332">
                  <a:moveTo>
                    <a:pt x="0" y="78257"/>
                  </a:moveTo>
                  <a:cubicBezTo>
                    <a:pt x="0" y="35037"/>
                    <a:pt x="35037" y="0"/>
                    <a:pt x="78257" y="0"/>
                  </a:cubicBezTo>
                  <a:lnTo>
                    <a:pt x="9866075" y="0"/>
                  </a:lnTo>
                  <a:cubicBezTo>
                    <a:pt x="9909295" y="0"/>
                    <a:pt x="9944332" y="35037"/>
                    <a:pt x="9944332" y="78257"/>
                  </a:cubicBezTo>
                  <a:lnTo>
                    <a:pt x="9944332" y="842195"/>
                  </a:lnTo>
                  <a:cubicBezTo>
                    <a:pt x="9944332" y="885415"/>
                    <a:pt x="9909295" y="920452"/>
                    <a:pt x="9866075" y="920452"/>
                  </a:cubicBezTo>
                  <a:lnTo>
                    <a:pt x="78257" y="920452"/>
                  </a:lnTo>
                  <a:cubicBezTo>
                    <a:pt x="35037" y="920452"/>
                    <a:pt x="0" y="885415"/>
                    <a:pt x="0" y="842195"/>
                  </a:cubicBezTo>
                  <a:lnTo>
                    <a:pt x="0" y="78257"/>
                  </a:lnTo>
                  <a:close/>
                </a:path>
              </a:pathLst>
            </a:custGeom>
            <a:noFill/>
            <a:ln cap="flat" cmpd="sng" w="9525">
              <a:solidFill>
                <a:srgbClr val="1F5C99"/>
              </a:solidFill>
              <a:prstDash val="dot"/>
              <a:miter lim="800000"/>
              <a:headEnd len="sm" w="sm" type="none"/>
              <a:tailEnd len="sm" w="sm" type="none"/>
            </a:ln>
          </p:spPr>
          <p:txBody>
            <a:bodyPr anchorCtr="0" anchor="ctr" bIns="54850" lIns="109725" spcFirstLastPara="1" rIns="109725" wrap="square" tIns="54850">
              <a:noAutofit/>
            </a:bodyPr>
            <a:lstStyle/>
            <a:p>
              <a:pPr indent="0" lvl="0" marL="0" marR="0" rtl="0" algn="l">
                <a:spcBef>
                  <a:spcPts val="0"/>
                </a:spcBef>
                <a:spcAft>
                  <a:spcPts val="0"/>
                </a:spcAft>
                <a:buNone/>
              </a:pPr>
              <a:r>
                <a:rPr b="1" lang="en-US" sz="1200">
                  <a:solidFill>
                    <a:schemeClr val="dk1"/>
                  </a:solidFill>
                  <a:latin typeface="Play"/>
                  <a:ea typeface="Play"/>
                  <a:cs typeface="Play"/>
                  <a:sym typeface="Play"/>
                </a:rPr>
                <a:t>Specialized</a:t>
              </a:r>
              <a:endParaRPr/>
            </a:p>
            <a:p>
              <a:pPr indent="0" lvl="0" marL="0" marR="0" rtl="0" algn="l">
                <a:spcBef>
                  <a:spcPts val="0"/>
                </a:spcBef>
                <a:spcAft>
                  <a:spcPts val="0"/>
                </a:spcAft>
                <a:buNone/>
              </a:pPr>
              <a:r>
                <a:rPr b="1" lang="en-US" sz="1200">
                  <a:solidFill>
                    <a:schemeClr val="dk1"/>
                  </a:solidFill>
                  <a:latin typeface="Play"/>
                  <a:ea typeface="Play"/>
                  <a:cs typeface="Play"/>
                  <a:sym typeface="Play"/>
                </a:rPr>
                <a:t>AI Services</a:t>
              </a:r>
              <a:endParaRPr/>
            </a:p>
          </p:txBody>
        </p:sp>
        <p:sp>
          <p:nvSpPr>
            <p:cNvPr id="165" name="Google Shape;165;p5"/>
            <p:cNvSpPr/>
            <p:nvPr/>
          </p:nvSpPr>
          <p:spPr>
            <a:xfrm>
              <a:off x="2693713" y="2033618"/>
              <a:ext cx="1482778" cy="86946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1F5C99"/>
                  </a:solidFill>
                  <a:latin typeface="Play"/>
                  <a:ea typeface="Play"/>
                  <a:cs typeface="Play"/>
                  <a:sym typeface="Play"/>
                </a:rPr>
                <a:t>BUSINESS PROCESSES</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Personalize</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Forecast</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Fraud Detector</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Lookout for Metrics</a:t>
              </a:r>
              <a:endParaRPr/>
            </a:p>
          </p:txBody>
        </p:sp>
        <p:sp>
          <p:nvSpPr>
            <p:cNvPr id="166" name="Google Shape;166;p5"/>
            <p:cNvSpPr/>
            <p:nvPr/>
          </p:nvSpPr>
          <p:spPr>
            <a:xfrm>
              <a:off x="4257933" y="2033618"/>
              <a:ext cx="827150"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1F5C99"/>
                  </a:solidFill>
                  <a:latin typeface="Play"/>
                  <a:ea typeface="Play"/>
                  <a:cs typeface="Play"/>
                  <a:sym typeface="Play"/>
                </a:rPr>
                <a:t>SEARCH</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Kendra</a:t>
              </a:r>
              <a:endParaRPr/>
            </a:p>
          </p:txBody>
        </p:sp>
        <p:sp>
          <p:nvSpPr>
            <p:cNvPr id="167" name="Google Shape;167;p5"/>
            <p:cNvSpPr/>
            <p:nvPr/>
          </p:nvSpPr>
          <p:spPr>
            <a:xfrm>
              <a:off x="5182711" y="2033618"/>
              <a:ext cx="1729641" cy="86946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1F5C99"/>
                  </a:solidFill>
                  <a:latin typeface="Play"/>
                  <a:ea typeface="Play"/>
                  <a:cs typeface="Play"/>
                  <a:sym typeface="Play"/>
                </a:rPr>
                <a:t>CONVERSATION</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Lex</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Contact Lens</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Voice ID</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Transcribe Call Analytics</a:t>
              </a:r>
              <a:endParaRPr/>
            </a:p>
          </p:txBody>
        </p:sp>
        <p:sp>
          <p:nvSpPr>
            <p:cNvPr id="168" name="Google Shape;168;p5"/>
            <p:cNvSpPr/>
            <p:nvPr/>
          </p:nvSpPr>
          <p:spPr>
            <a:xfrm>
              <a:off x="6921010" y="2033618"/>
              <a:ext cx="1253548" cy="6924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1F5C99"/>
                  </a:solidFill>
                  <a:latin typeface="Play"/>
                  <a:ea typeface="Play"/>
                  <a:cs typeface="Play"/>
                  <a:sym typeface="Play"/>
                </a:rPr>
                <a:t>CODE + DEVOPS</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CodeGuru</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CodeWhisperer</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DevOps Guru</a:t>
              </a:r>
              <a:endParaRPr/>
            </a:p>
          </p:txBody>
        </p:sp>
        <p:sp>
          <p:nvSpPr>
            <p:cNvPr id="169" name="Google Shape;169;p5"/>
            <p:cNvSpPr/>
            <p:nvPr/>
          </p:nvSpPr>
          <p:spPr>
            <a:xfrm>
              <a:off x="8281745" y="2033618"/>
              <a:ext cx="1676741" cy="6924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1F5C99"/>
                  </a:solidFill>
                  <a:latin typeface="Play"/>
                  <a:ea typeface="Play"/>
                  <a:cs typeface="Play"/>
                  <a:sym typeface="Play"/>
                </a:rPr>
                <a:t>INDUSTRIAL</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Monitron</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Lookout for Equipment</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Lookout for Vision</a:t>
              </a:r>
              <a:endParaRPr/>
            </a:p>
          </p:txBody>
        </p:sp>
        <p:sp>
          <p:nvSpPr>
            <p:cNvPr id="170" name="Google Shape;170;p5"/>
            <p:cNvSpPr/>
            <p:nvPr/>
          </p:nvSpPr>
          <p:spPr>
            <a:xfrm>
              <a:off x="9974479" y="2033618"/>
              <a:ext cx="1564531" cy="86946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1F5C99"/>
                  </a:solidFill>
                  <a:latin typeface="Play"/>
                  <a:ea typeface="Play"/>
                  <a:cs typeface="Play"/>
                  <a:sym typeface="Play"/>
                </a:rPr>
                <a:t>HEALTH</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HealthLake</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Comprehend Medical</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Transcribe Medical</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Omics</a:t>
              </a:r>
              <a:endParaRPr/>
            </a:p>
          </p:txBody>
        </p:sp>
      </p:grpSp>
      <p:grpSp>
        <p:nvGrpSpPr>
          <p:cNvPr id="171" name="Google Shape;171;p5"/>
          <p:cNvGrpSpPr/>
          <p:nvPr/>
        </p:nvGrpSpPr>
        <p:grpSpPr>
          <a:xfrm>
            <a:off x="1504316" y="3566383"/>
            <a:ext cx="10163808" cy="605401"/>
            <a:chOff x="1488623" y="3103816"/>
            <a:chExt cx="10163808" cy="605401"/>
          </a:xfrm>
        </p:grpSpPr>
        <p:sp>
          <p:nvSpPr>
            <p:cNvPr id="172" name="Google Shape;172;p5"/>
            <p:cNvSpPr/>
            <p:nvPr/>
          </p:nvSpPr>
          <p:spPr>
            <a:xfrm>
              <a:off x="1488623" y="3103816"/>
              <a:ext cx="10163808" cy="605401"/>
            </a:xfrm>
            <a:custGeom>
              <a:rect b="b" l="l" r="r" t="t"/>
              <a:pathLst>
                <a:path extrusionOk="0" h="548640" w="9944331">
                  <a:moveTo>
                    <a:pt x="0" y="67823"/>
                  </a:moveTo>
                  <a:cubicBezTo>
                    <a:pt x="0" y="30365"/>
                    <a:pt x="30365" y="0"/>
                    <a:pt x="67823" y="0"/>
                  </a:cubicBezTo>
                  <a:lnTo>
                    <a:pt x="9876508" y="0"/>
                  </a:lnTo>
                  <a:cubicBezTo>
                    <a:pt x="9913966" y="0"/>
                    <a:pt x="9944331" y="30365"/>
                    <a:pt x="9944331" y="67823"/>
                  </a:cubicBezTo>
                  <a:lnTo>
                    <a:pt x="9944331" y="480817"/>
                  </a:lnTo>
                  <a:cubicBezTo>
                    <a:pt x="9944331" y="518275"/>
                    <a:pt x="9913966" y="548640"/>
                    <a:pt x="9876508" y="548640"/>
                  </a:cubicBezTo>
                  <a:lnTo>
                    <a:pt x="67823" y="548640"/>
                  </a:lnTo>
                  <a:cubicBezTo>
                    <a:pt x="30365" y="548640"/>
                    <a:pt x="0" y="518275"/>
                    <a:pt x="0" y="480817"/>
                  </a:cubicBezTo>
                  <a:lnTo>
                    <a:pt x="0" y="67823"/>
                  </a:lnTo>
                  <a:close/>
                </a:path>
              </a:pathLst>
            </a:custGeom>
            <a:noFill/>
            <a:ln cap="flat" cmpd="sng" w="9525">
              <a:solidFill>
                <a:srgbClr val="1F5C99"/>
              </a:solidFill>
              <a:prstDash val="dot"/>
              <a:miter lim="800000"/>
              <a:headEnd len="sm" w="sm" type="none"/>
              <a:tailEnd len="sm" w="sm" type="none"/>
            </a:ln>
          </p:spPr>
          <p:txBody>
            <a:bodyPr anchorCtr="0" anchor="ctr" bIns="54850" lIns="109725" spcFirstLastPara="1" rIns="109725" wrap="square" tIns="54850">
              <a:noAutofit/>
            </a:bodyPr>
            <a:lstStyle/>
            <a:p>
              <a:pPr indent="0" lvl="0" marL="0" marR="0" rtl="0" algn="l">
                <a:spcBef>
                  <a:spcPts val="0"/>
                </a:spcBef>
                <a:spcAft>
                  <a:spcPts val="0"/>
                </a:spcAft>
                <a:buNone/>
              </a:pPr>
              <a:r>
                <a:rPr b="1" lang="en-US" sz="1200">
                  <a:solidFill>
                    <a:schemeClr val="dk1"/>
                  </a:solidFill>
                  <a:latin typeface="Play"/>
                  <a:ea typeface="Play"/>
                  <a:cs typeface="Play"/>
                  <a:sym typeface="Play"/>
                </a:rPr>
                <a:t>Core</a:t>
              </a:r>
              <a:endParaRPr/>
            </a:p>
          </p:txBody>
        </p:sp>
        <p:sp>
          <p:nvSpPr>
            <p:cNvPr id="173" name="Google Shape;173;p5"/>
            <p:cNvSpPr/>
            <p:nvPr/>
          </p:nvSpPr>
          <p:spPr>
            <a:xfrm>
              <a:off x="2777533" y="3201598"/>
              <a:ext cx="2382062"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1F5C99"/>
                  </a:solidFill>
                  <a:latin typeface="Play"/>
                  <a:ea typeface="Play"/>
                  <a:cs typeface="Play"/>
                  <a:sym typeface="Play"/>
                </a:rPr>
                <a:t>TEXT</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Translate          Amazon Comprehend</a:t>
              </a:r>
              <a:endParaRPr/>
            </a:p>
          </p:txBody>
        </p:sp>
        <p:sp>
          <p:nvSpPr>
            <p:cNvPr id="174" name="Google Shape;174;p5"/>
            <p:cNvSpPr/>
            <p:nvPr/>
          </p:nvSpPr>
          <p:spPr>
            <a:xfrm>
              <a:off x="5620531" y="3201598"/>
              <a:ext cx="2053447"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1F5C99"/>
                  </a:solidFill>
                  <a:latin typeface="Play"/>
                  <a:ea typeface="Play"/>
                  <a:cs typeface="Play"/>
                  <a:sym typeface="Play"/>
                </a:rPr>
                <a:t>SPEECH</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Polly           Amazon Transcribe</a:t>
              </a:r>
              <a:endParaRPr/>
            </a:p>
          </p:txBody>
        </p:sp>
        <p:sp>
          <p:nvSpPr>
            <p:cNvPr id="175" name="Google Shape;175;p5"/>
            <p:cNvSpPr/>
            <p:nvPr/>
          </p:nvSpPr>
          <p:spPr>
            <a:xfrm>
              <a:off x="8069841" y="3201599"/>
              <a:ext cx="3397973"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1F5C99"/>
                  </a:solidFill>
                  <a:latin typeface="Play"/>
                  <a:ea typeface="Play"/>
                  <a:cs typeface="Play"/>
                  <a:sym typeface="Play"/>
                </a:rPr>
                <a:t>VISION</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Amazon Textract          Amazon Rekognition          AWS Panorama</a:t>
              </a:r>
              <a:endParaRPr/>
            </a:p>
          </p:txBody>
        </p:sp>
      </p:grpSp>
      <p:sp>
        <p:nvSpPr>
          <p:cNvPr id="176" name="Google Shape;176;p5"/>
          <p:cNvSpPr txBox="1"/>
          <p:nvPr/>
        </p:nvSpPr>
        <p:spPr>
          <a:xfrm rot="-5400000">
            <a:off x="-275589" y="4958031"/>
            <a:ext cx="118211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rgbClr val="4892DC"/>
                </a:solidFill>
                <a:latin typeface="Arial"/>
                <a:ea typeface="Arial"/>
                <a:cs typeface="Arial"/>
                <a:sym typeface="Arial"/>
              </a:rPr>
              <a:t>Tuner</a:t>
            </a:r>
            <a:endParaRPr/>
          </a:p>
        </p:txBody>
      </p:sp>
      <p:grpSp>
        <p:nvGrpSpPr>
          <p:cNvPr id="177" name="Google Shape;177;p5"/>
          <p:cNvGrpSpPr/>
          <p:nvPr/>
        </p:nvGrpSpPr>
        <p:grpSpPr>
          <a:xfrm>
            <a:off x="557474" y="4499222"/>
            <a:ext cx="11329726" cy="1182116"/>
            <a:chOff x="609600" y="4021741"/>
            <a:chExt cx="10972801" cy="1182116"/>
          </a:xfrm>
        </p:grpSpPr>
        <p:sp>
          <p:nvSpPr>
            <p:cNvPr id="178" name="Google Shape;178;p5"/>
            <p:cNvSpPr/>
            <p:nvPr/>
          </p:nvSpPr>
          <p:spPr>
            <a:xfrm>
              <a:off x="609600" y="4021741"/>
              <a:ext cx="10972801" cy="1182116"/>
            </a:xfrm>
            <a:custGeom>
              <a:rect b="b" l="l" r="r" t="t"/>
              <a:pathLst>
                <a:path extrusionOk="0" h="1103269" w="11437406">
                  <a:moveTo>
                    <a:pt x="0" y="64067"/>
                  </a:moveTo>
                  <a:cubicBezTo>
                    <a:pt x="0" y="28684"/>
                    <a:pt x="28684" y="0"/>
                    <a:pt x="64067" y="0"/>
                  </a:cubicBezTo>
                  <a:lnTo>
                    <a:pt x="11373339" y="0"/>
                  </a:lnTo>
                  <a:cubicBezTo>
                    <a:pt x="11408722" y="0"/>
                    <a:pt x="11437406" y="28684"/>
                    <a:pt x="11437406" y="64067"/>
                  </a:cubicBezTo>
                  <a:lnTo>
                    <a:pt x="11437406" y="1039202"/>
                  </a:lnTo>
                  <a:cubicBezTo>
                    <a:pt x="11437406" y="1074585"/>
                    <a:pt x="11408722" y="1103269"/>
                    <a:pt x="11373339" y="1103269"/>
                  </a:cubicBezTo>
                  <a:lnTo>
                    <a:pt x="64067" y="1103269"/>
                  </a:lnTo>
                  <a:cubicBezTo>
                    <a:pt x="28684" y="1103269"/>
                    <a:pt x="0" y="1074585"/>
                    <a:pt x="0" y="1039202"/>
                  </a:cubicBezTo>
                  <a:lnTo>
                    <a:pt x="0" y="64067"/>
                  </a:lnTo>
                  <a:close/>
                </a:path>
              </a:pathLst>
            </a:custGeom>
            <a:solidFill>
              <a:srgbClr val="F2F2F2"/>
            </a:solidFill>
            <a:ln cap="flat" cmpd="sng" w="12700">
              <a:solidFill>
                <a:srgbClr val="4892DC"/>
              </a:solidFill>
              <a:prstDash val="solid"/>
              <a:miter lim="800000"/>
              <a:headEnd len="sm" w="sm" type="none"/>
              <a:tailEnd len="sm" w="sm" type="none"/>
            </a:ln>
          </p:spPr>
          <p:txBody>
            <a:bodyPr anchorCtr="0" anchor="ctr" bIns="54850" lIns="109725" spcFirstLastPara="1" rIns="109725" wrap="square" tIns="54850">
              <a:noAutofit/>
            </a:bodyPr>
            <a:lstStyle/>
            <a:p>
              <a:pPr indent="0" lvl="0" marL="0" marR="0" rtl="0" algn="l">
                <a:spcBef>
                  <a:spcPts val="0"/>
                </a:spcBef>
                <a:spcAft>
                  <a:spcPts val="0"/>
                </a:spcAft>
                <a:buNone/>
              </a:pPr>
              <a:r>
                <a:rPr b="1" lang="en-US" sz="1100">
                  <a:solidFill>
                    <a:schemeClr val="dk1"/>
                  </a:solidFill>
                  <a:latin typeface="Play"/>
                  <a:ea typeface="Play"/>
                  <a:cs typeface="Play"/>
                  <a:sym typeface="Play"/>
                </a:rPr>
                <a:t>AMAZON</a:t>
              </a:r>
              <a:br>
                <a:rPr b="1" lang="en-US" sz="1100">
                  <a:solidFill>
                    <a:schemeClr val="dk1"/>
                  </a:solidFill>
                  <a:latin typeface="Play"/>
                  <a:ea typeface="Play"/>
                  <a:cs typeface="Play"/>
                  <a:sym typeface="Play"/>
                </a:rPr>
              </a:br>
              <a:r>
                <a:rPr b="1" lang="en-US" sz="1100">
                  <a:solidFill>
                    <a:schemeClr val="dk1"/>
                  </a:solidFill>
                  <a:latin typeface="Play"/>
                  <a:ea typeface="Play"/>
                  <a:cs typeface="Play"/>
                  <a:sym typeface="Play"/>
                </a:rPr>
                <a:t>SAGEMAKER</a:t>
              </a:r>
              <a:endParaRPr/>
            </a:p>
          </p:txBody>
        </p:sp>
        <p:sp>
          <p:nvSpPr>
            <p:cNvPr id="179" name="Google Shape;179;p5"/>
            <p:cNvSpPr/>
            <p:nvPr/>
          </p:nvSpPr>
          <p:spPr>
            <a:xfrm>
              <a:off x="6664115" y="4123362"/>
              <a:ext cx="4814513" cy="984625"/>
            </a:xfrm>
            <a:custGeom>
              <a:rect b="b" l="l" r="r" t="t"/>
              <a:pathLst>
                <a:path extrusionOk="0" h="825267" w="6839479">
                  <a:moveTo>
                    <a:pt x="0" y="68019"/>
                  </a:moveTo>
                  <a:cubicBezTo>
                    <a:pt x="0" y="30453"/>
                    <a:pt x="30453" y="0"/>
                    <a:pt x="68019" y="0"/>
                  </a:cubicBezTo>
                  <a:lnTo>
                    <a:pt x="6771460" y="0"/>
                  </a:lnTo>
                  <a:cubicBezTo>
                    <a:pt x="6809026" y="0"/>
                    <a:pt x="6839479" y="30453"/>
                    <a:pt x="6839479" y="68019"/>
                  </a:cubicBezTo>
                  <a:lnTo>
                    <a:pt x="6839479" y="757248"/>
                  </a:lnTo>
                  <a:cubicBezTo>
                    <a:pt x="6839479" y="794814"/>
                    <a:pt x="6809026" y="825267"/>
                    <a:pt x="6771460" y="825267"/>
                  </a:cubicBezTo>
                  <a:lnTo>
                    <a:pt x="68019" y="825267"/>
                  </a:lnTo>
                  <a:cubicBezTo>
                    <a:pt x="30453" y="825267"/>
                    <a:pt x="0" y="794814"/>
                    <a:pt x="0" y="757248"/>
                  </a:cubicBezTo>
                  <a:lnTo>
                    <a:pt x="0" y="68019"/>
                  </a:lnTo>
                  <a:close/>
                </a:path>
              </a:pathLst>
            </a:custGeom>
            <a:solidFill>
              <a:srgbClr val="F2F2F2"/>
            </a:solidFill>
            <a:ln cap="flat" cmpd="sng" w="9525">
              <a:solidFill>
                <a:srgbClr val="4892DC"/>
              </a:solidFill>
              <a:prstDash val="dot"/>
              <a:miter lim="800000"/>
              <a:headEnd len="sm" w="sm" type="none"/>
              <a:tailEnd len="sm" w="sm" type="none"/>
            </a:ln>
          </p:spPr>
          <p:txBody>
            <a:bodyPr anchorCtr="0" anchor="t" bIns="54850" lIns="109725" spcFirstLastPara="1" rIns="109725" wrap="square" tIns="54850">
              <a:noAutofit/>
            </a:bodyPr>
            <a:lstStyle/>
            <a:p>
              <a:pPr indent="0" lvl="0" marL="0" marR="0" rtl="0" algn="ctr">
                <a:spcBef>
                  <a:spcPts val="0"/>
                </a:spcBef>
                <a:spcAft>
                  <a:spcPts val="0"/>
                </a:spcAft>
                <a:buNone/>
              </a:pPr>
              <a:r>
                <a:rPr b="1" lang="en-US" sz="1050">
                  <a:solidFill>
                    <a:srgbClr val="4892DC"/>
                  </a:solidFill>
                  <a:latin typeface="Play"/>
                  <a:ea typeface="Play"/>
                  <a:cs typeface="Play"/>
                  <a:sym typeface="Play"/>
                </a:rPr>
                <a:t>STUDIO IDE</a:t>
              </a:r>
              <a:endParaRPr/>
            </a:p>
          </p:txBody>
        </p:sp>
        <p:sp>
          <p:nvSpPr>
            <p:cNvPr id="180" name="Google Shape;180;p5"/>
            <p:cNvSpPr/>
            <p:nvPr/>
          </p:nvSpPr>
          <p:spPr>
            <a:xfrm>
              <a:off x="3350038" y="4385165"/>
              <a:ext cx="869402" cy="477054"/>
            </a:xfrm>
            <a:prstGeom prst="rect">
              <a:avLst/>
            </a:prstGeom>
            <a:solidFill>
              <a:srgbClr val="F2F2F2"/>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4892DC"/>
                  </a:solidFill>
                  <a:latin typeface="Play"/>
                  <a:ea typeface="Play"/>
                  <a:cs typeface="Play"/>
                  <a:sym typeface="Play"/>
                </a:rPr>
                <a:t>CANVAS</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No-code ML for</a:t>
              </a:r>
              <a:br>
                <a:rPr lang="en-US" sz="900">
                  <a:solidFill>
                    <a:schemeClr val="dk1"/>
                  </a:solidFill>
                  <a:latin typeface="Play"/>
                  <a:ea typeface="Play"/>
                  <a:cs typeface="Play"/>
                  <a:sym typeface="Play"/>
                </a:rPr>
              </a:br>
              <a:r>
                <a:rPr lang="en-US" sz="900">
                  <a:solidFill>
                    <a:schemeClr val="dk1"/>
                  </a:solidFill>
                  <a:latin typeface="Play"/>
                  <a:ea typeface="Play"/>
                  <a:cs typeface="Play"/>
                  <a:sym typeface="Play"/>
                </a:rPr>
                <a:t>business analysts</a:t>
              </a:r>
              <a:endParaRPr/>
            </a:p>
          </p:txBody>
        </p:sp>
        <p:sp>
          <p:nvSpPr>
            <p:cNvPr id="181" name="Google Shape;181;p5"/>
            <p:cNvSpPr/>
            <p:nvPr/>
          </p:nvSpPr>
          <p:spPr>
            <a:xfrm>
              <a:off x="4432744" y="4385165"/>
              <a:ext cx="762279" cy="338554"/>
            </a:xfrm>
            <a:prstGeom prst="rect">
              <a:avLst/>
            </a:prstGeom>
            <a:solidFill>
              <a:srgbClr val="F2F2F2"/>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4892DC"/>
                  </a:solidFill>
                  <a:latin typeface="Play"/>
                  <a:ea typeface="Play"/>
                  <a:cs typeface="Play"/>
                  <a:sym typeface="Play"/>
                </a:rPr>
                <a:t>STUDIO LAB</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Learn ML</a:t>
              </a:r>
              <a:endParaRPr/>
            </a:p>
          </p:txBody>
        </p:sp>
        <p:sp>
          <p:nvSpPr>
            <p:cNvPr id="182" name="Google Shape;182;p5"/>
            <p:cNvSpPr/>
            <p:nvPr/>
          </p:nvSpPr>
          <p:spPr>
            <a:xfrm>
              <a:off x="5437112" y="4385165"/>
              <a:ext cx="1029309" cy="338554"/>
            </a:xfrm>
            <a:prstGeom prst="rect">
              <a:avLst/>
            </a:prstGeom>
            <a:solidFill>
              <a:srgbClr val="F2F2F2"/>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4892DC"/>
                  </a:solidFill>
                  <a:latin typeface="Play"/>
                  <a:ea typeface="Play"/>
                  <a:cs typeface="Play"/>
                  <a:sym typeface="Play"/>
                </a:rPr>
                <a:t>GROUND TRUTH</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Label data</a:t>
              </a:r>
              <a:endParaRPr/>
            </a:p>
          </p:txBody>
        </p:sp>
        <p:sp>
          <p:nvSpPr>
            <p:cNvPr id="183" name="Google Shape;183;p5"/>
            <p:cNvSpPr txBox="1"/>
            <p:nvPr/>
          </p:nvSpPr>
          <p:spPr>
            <a:xfrm>
              <a:off x="6807532" y="4427487"/>
              <a:ext cx="650499" cy="138499"/>
            </a:xfrm>
            <a:prstGeom prst="rect">
              <a:avLst/>
            </a:prstGeom>
            <a:solidFill>
              <a:srgbClr val="F2F2F2"/>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900"/>
                <a:buFont typeface="Play"/>
                <a:buNone/>
              </a:pPr>
              <a:r>
                <a:rPr b="0" i="0" lang="en-US" sz="900" u="none" cap="none" strike="noStrike">
                  <a:solidFill>
                    <a:schemeClr val="dk1"/>
                  </a:solidFill>
                  <a:latin typeface="Play"/>
                  <a:ea typeface="Play"/>
                  <a:cs typeface="Play"/>
                  <a:sym typeface="Play"/>
                </a:rPr>
                <a:t>Prepare data</a:t>
              </a:r>
              <a:endParaRPr/>
            </a:p>
          </p:txBody>
        </p:sp>
        <p:sp>
          <p:nvSpPr>
            <p:cNvPr id="184" name="Google Shape;184;p5"/>
            <p:cNvSpPr txBox="1"/>
            <p:nvPr/>
          </p:nvSpPr>
          <p:spPr>
            <a:xfrm>
              <a:off x="7637992" y="4427487"/>
              <a:ext cx="731585" cy="138499"/>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lay"/>
                <a:buNone/>
              </a:pPr>
              <a:r>
                <a:rPr b="0" i="0" lang="en-US" sz="900" u="none" cap="none" strike="noStrike">
                  <a:solidFill>
                    <a:schemeClr val="dk1"/>
                  </a:solidFill>
                  <a:latin typeface="Play"/>
                  <a:ea typeface="Play"/>
                  <a:cs typeface="Play"/>
                  <a:sym typeface="Play"/>
                </a:rPr>
                <a:t>Geospatial ML</a:t>
              </a:r>
              <a:endParaRPr/>
            </a:p>
          </p:txBody>
        </p:sp>
        <p:sp>
          <p:nvSpPr>
            <p:cNvPr id="185" name="Google Shape;185;p5"/>
            <p:cNvSpPr txBox="1"/>
            <p:nvPr/>
          </p:nvSpPr>
          <p:spPr>
            <a:xfrm>
              <a:off x="6807532" y="4628206"/>
              <a:ext cx="718809" cy="138499"/>
            </a:xfrm>
            <a:prstGeom prst="rect">
              <a:avLst/>
            </a:prstGeom>
            <a:solidFill>
              <a:srgbClr val="F2F2F2"/>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900"/>
                <a:buFont typeface="Play"/>
                <a:buNone/>
              </a:pPr>
              <a:r>
                <a:rPr b="0" i="0" lang="en-US" sz="900" u="none" cap="none" strike="noStrike">
                  <a:solidFill>
                    <a:schemeClr val="dk1"/>
                  </a:solidFill>
                  <a:latin typeface="Play"/>
                  <a:ea typeface="Play"/>
                  <a:cs typeface="Play"/>
                  <a:sym typeface="Play"/>
                </a:rPr>
                <a:t>Store features</a:t>
              </a:r>
              <a:endParaRPr/>
            </a:p>
          </p:txBody>
        </p:sp>
        <p:sp>
          <p:nvSpPr>
            <p:cNvPr id="186" name="Google Shape;186;p5"/>
            <p:cNvSpPr txBox="1"/>
            <p:nvPr/>
          </p:nvSpPr>
          <p:spPr>
            <a:xfrm>
              <a:off x="8523059" y="4419793"/>
              <a:ext cx="731585" cy="276999"/>
            </a:xfrm>
            <a:prstGeom prst="rect">
              <a:avLst/>
            </a:prstGeom>
            <a:solidFill>
              <a:srgbClr val="F2F2F2"/>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900"/>
                <a:buFont typeface="Play"/>
                <a:buNone/>
              </a:pPr>
              <a:r>
                <a:rPr b="0" i="0" lang="en-US" sz="900" u="none" cap="none" strike="noStrike">
                  <a:solidFill>
                    <a:schemeClr val="dk1"/>
                  </a:solidFill>
                  <a:latin typeface="Play"/>
                  <a:ea typeface="Play"/>
                  <a:cs typeface="Play"/>
                  <a:sym typeface="Play"/>
                </a:rPr>
                <a:t>Build with </a:t>
              </a:r>
              <a:endParaRPr/>
            </a:p>
            <a:p>
              <a:pPr indent="0" lvl="0" marL="0" marR="0" rtl="0" algn="l">
                <a:lnSpc>
                  <a:spcPct val="100000"/>
                </a:lnSpc>
                <a:spcBef>
                  <a:spcPts val="0"/>
                </a:spcBef>
                <a:spcAft>
                  <a:spcPts val="0"/>
                </a:spcAft>
                <a:buClr>
                  <a:schemeClr val="dk1"/>
                </a:buClr>
                <a:buSzPts val="900"/>
                <a:buFont typeface="Play"/>
                <a:buNone/>
              </a:pPr>
              <a:r>
                <a:rPr b="0" i="0" lang="en-US" sz="900" u="none" cap="none" strike="noStrike">
                  <a:solidFill>
                    <a:schemeClr val="dk1"/>
                  </a:solidFill>
                  <a:latin typeface="Play"/>
                  <a:ea typeface="Play"/>
                  <a:cs typeface="Play"/>
                  <a:sym typeface="Play"/>
                </a:rPr>
                <a:t>notebooks</a:t>
              </a:r>
              <a:endParaRPr/>
            </a:p>
          </p:txBody>
        </p:sp>
        <p:sp>
          <p:nvSpPr>
            <p:cNvPr id="187" name="Google Shape;187;p5"/>
            <p:cNvSpPr txBox="1"/>
            <p:nvPr/>
          </p:nvSpPr>
          <p:spPr>
            <a:xfrm>
              <a:off x="9307109" y="4427487"/>
              <a:ext cx="804725" cy="138499"/>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lay"/>
                <a:buNone/>
              </a:pPr>
              <a:r>
                <a:rPr b="0" i="0" lang="en-US" sz="900" u="none" cap="none" strike="noStrike">
                  <a:solidFill>
                    <a:schemeClr val="dk1"/>
                  </a:solidFill>
                  <a:latin typeface="Play"/>
                  <a:ea typeface="Play"/>
                  <a:cs typeface="Play"/>
                  <a:sym typeface="Play"/>
                </a:rPr>
                <a:t>Train models</a:t>
              </a:r>
              <a:endParaRPr/>
            </a:p>
          </p:txBody>
        </p:sp>
        <p:sp>
          <p:nvSpPr>
            <p:cNvPr id="188" name="Google Shape;188;p5"/>
            <p:cNvSpPr txBox="1"/>
            <p:nvPr/>
          </p:nvSpPr>
          <p:spPr>
            <a:xfrm>
              <a:off x="9280205" y="4628206"/>
              <a:ext cx="858534" cy="138499"/>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lay"/>
                <a:buNone/>
              </a:pPr>
              <a:r>
                <a:rPr b="0" i="0" lang="en-US" sz="900" u="none" cap="none" strike="noStrike">
                  <a:solidFill>
                    <a:schemeClr val="dk1"/>
                  </a:solidFill>
                  <a:latin typeface="Play"/>
                  <a:ea typeface="Play"/>
                  <a:cs typeface="Play"/>
                  <a:sym typeface="Play"/>
                </a:rPr>
                <a:t>Tune parameters</a:t>
              </a:r>
              <a:endParaRPr/>
            </a:p>
          </p:txBody>
        </p:sp>
        <p:sp>
          <p:nvSpPr>
            <p:cNvPr id="189" name="Google Shape;189;p5"/>
            <p:cNvSpPr txBox="1"/>
            <p:nvPr/>
          </p:nvSpPr>
          <p:spPr>
            <a:xfrm>
              <a:off x="10276128" y="4628206"/>
              <a:ext cx="1057255" cy="138499"/>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lay"/>
                <a:buNone/>
              </a:pPr>
              <a:r>
                <a:rPr b="0" i="0" lang="en-US" sz="900" u="none" cap="none" strike="noStrike">
                  <a:solidFill>
                    <a:schemeClr val="dk1"/>
                  </a:solidFill>
                  <a:latin typeface="Play"/>
                  <a:ea typeface="Play"/>
                  <a:cs typeface="Play"/>
                  <a:sym typeface="Play"/>
                </a:rPr>
                <a:t>Manage and monitor</a:t>
              </a:r>
              <a:endParaRPr/>
            </a:p>
          </p:txBody>
        </p:sp>
        <p:sp>
          <p:nvSpPr>
            <p:cNvPr id="190" name="Google Shape;190;p5"/>
            <p:cNvSpPr txBox="1"/>
            <p:nvPr/>
          </p:nvSpPr>
          <p:spPr>
            <a:xfrm>
              <a:off x="10271470" y="4427487"/>
              <a:ext cx="1066570" cy="138499"/>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lay"/>
                <a:buNone/>
              </a:pPr>
              <a:r>
                <a:rPr b="0" i="0" lang="en-US" sz="900" u="none" cap="none" strike="noStrike">
                  <a:solidFill>
                    <a:schemeClr val="dk1"/>
                  </a:solidFill>
                  <a:latin typeface="Play"/>
                  <a:ea typeface="Play"/>
                  <a:cs typeface="Play"/>
                  <a:sym typeface="Play"/>
                </a:rPr>
                <a:t>Deploy in production</a:t>
              </a:r>
              <a:endParaRPr/>
            </a:p>
          </p:txBody>
        </p:sp>
        <p:sp>
          <p:nvSpPr>
            <p:cNvPr id="191" name="Google Shape;191;p5"/>
            <p:cNvSpPr txBox="1"/>
            <p:nvPr/>
          </p:nvSpPr>
          <p:spPr>
            <a:xfrm>
              <a:off x="7750955" y="4855430"/>
              <a:ext cx="2630313" cy="246221"/>
            </a:xfrm>
            <a:prstGeom prst="rect">
              <a:avLst/>
            </a:prstGeom>
            <a:solidFill>
              <a:srgbClr val="F2F2F2"/>
            </a:solidFill>
            <a:ln>
              <a:noFill/>
            </a:ln>
          </p:spPr>
          <p:txBody>
            <a:bodyPr anchorCtr="0" anchor="t" bIns="45700" lIns="109725" spcFirstLastPara="1" rIns="109725" wrap="square" tIns="45700">
              <a:spAutoFit/>
            </a:bodyPr>
            <a:lstStyle/>
            <a:p>
              <a:pPr indent="0" lvl="0" marL="0" marR="0" rtl="0" algn="ctr">
                <a:spcBef>
                  <a:spcPts val="0"/>
                </a:spcBef>
                <a:spcAft>
                  <a:spcPts val="0"/>
                </a:spcAft>
                <a:buNone/>
              </a:pPr>
              <a:r>
                <a:rPr b="1" lang="en-US" sz="1000">
                  <a:solidFill>
                    <a:srgbClr val="4892DC"/>
                  </a:solidFill>
                  <a:latin typeface="Play"/>
                  <a:ea typeface="Play"/>
                  <a:cs typeface="Play"/>
                  <a:sym typeface="Play"/>
                </a:rPr>
                <a:t>CI/CD | GOVERNANCE | RESPONSIBLE ML</a:t>
              </a:r>
              <a:endParaRPr/>
            </a:p>
          </p:txBody>
        </p:sp>
        <p:sp>
          <p:nvSpPr>
            <p:cNvPr id="192" name="Google Shape;192;p5"/>
            <p:cNvSpPr/>
            <p:nvPr/>
          </p:nvSpPr>
          <p:spPr>
            <a:xfrm>
              <a:off x="1979134" y="4385165"/>
              <a:ext cx="1089857" cy="477054"/>
            </a:xfrm>
            <a:prstGeom prst="rect">
              <a:avLst/>
            </a:prstGeom>
            <a:solidFill>
              <a:srgbClr val="F2F2F2"/>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4892DC"/>
                  </a:solidFill>
                  <a:latin typeface="Play"/>
                  <a:ea typeface="Play"/>
                  <a:cs typeface="Play"/>
                  <a:sym typeface="Play"/>
                </a:rPr>
                <a:t>JUMPSTART</a:t>
              </a:r>
              <a:endParaRPr/>
            </a:p>
            <a:p>
              <a:pPr indent="0" lvl="0" marL="0" marR="0" rtl="0" algn="l">
                <a:spcBef>
                  <a:spcPts val="288"/>
                </a:spcBef>
                <a:spcAft>
                  <a:spcPts val="0"/>
                </a:spcAft>
                <a:buNone/>
              </a:pPr>
              <a:r>
                <a:rPr lang="en-US" sz="900">
                  <a:solidFill>
                    <a:schemeClr val="dk1"/>
                  </a:solidFill>
                  <a:latin typeface="Play"/>
                  <a:ea typeface="Play"/>
                  <a:cs typeface="Play"/>
                  <a:sym typeface="Play"/>
                </a:rPr>
                <a:t>Use pre-built models </a:t>
              </a:r>
              <a:br>
                <a:rPr lang="en-US" sz="900">
                  <a:solidFill>
                    <a:schemeClr val="dk1"/>
                  </a:solidFill>
                  <a:latin typeface="Play"/>
                  <a:ea typeface="Play"/>
                  <a:cs typeface="Play"/>
                  <a:sym typeface="Play"/>
                </a:rPr>
              </a:br>
              <a:r>
                <a:rPr lang="en-US" sz="900">
                  <a:solidFill>
                    <a:schemeClr val="dk1"/>
                  </a:solidFill>
                  <a:latin typeface="Play"/>
                  <a:ea typeface="Play"/>
                  <a:cs typeface="Play"/>
                  <a:sym typeface="Play"/>
                </a:rPr>
                <a:t>in SageMaker</a:t>
              </a:r>
              <a:endParaRPr/>
            </a:p>
          </p:txBody>
        </p:sp>
        <p:cxnSp>
          <p:nvCxnSpPr>
            <p:cNvPr id="193" name="Google Shape;193;p5"/>
            <p:cNvCxnSpPr/>
            <p:nvPr/>
          </p:nvCxnSpPr>
          <p:spPr>
            <a:xfrm rot="10800000">
              <a:off x="6770650" y="4964214"/>
              <a:ext cx="1036182" cy="0"/>
            </a:xfrm>
            <a:prstGeom prst="straightConnector1">
              <a:avLst/>
            </a:prstGeom>
            <a:noFill/>
            <a:ln cap="rnd" cmpd="sng" w="12700">
              <a:solidFill>
                <a:schemeClr val="accent4"/>
              </a:solidFill>
              <a:prstDash val="dash"/>
              <a:round/>
              <a:headEnd len="sm" w="sm" type="none"/>
              <a:tailEnd len="sm" w="sm" type="none"/>
            </a:ln>
          </p:spPr>
        </p:cxnSp>
      </p:grpSp>
      <p:cxnSp>
        <p:nvCxnSpPr>
          <p:cNvPr id="194" name="Google Shape;194;p5"/>
          <p:cNvCxnSpPr/>
          <p:nvPr/>
        </p:nvCxnSpPr>
        <p:spPr>
          <a:xfrm rot="10800000">
            <a:off x="10626301" y="5449083"/>
            <a:ext cx="1036182" cy="0"/>
          </a:xfrm>
          <a:prstGeom prst="straightConnector1">
            <a:avLst/>
          </a:prstGeom>
          <a:noFill/>
          <a:ln cap="rnd" cmpd="sng" w="12700">
            <a:solidFill>
              <a:schemeClr val="accent4"/>
            </a:solidFill>
            <a:prstDash val="dash"/>
            <a:round/>
            <a:headEnd len="sm" w="sm" type="none"/>
            <a:tailEnd len="sm" w="sm" type="none"/>
          </a:ln>
        </p:spPr>
      </p:cxnSp>
      <p:sp>
        <p:nvSpPr>
          <p:cNvPr id="195" name="Google Shape;195;p5"/>
          <p:cNvSpPr txBox="1"/>
          <p:nvPr/>
        </p:nvSpPr>
        <p:spPr>
          <a:xfrm rot="-5400000">
            <a:off x="-311232" y="6048410"/>
            <a:ext cx="1253405"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rgbClr val="D86CCC"/>
                </a:solidFill>
                <a:latin typeface="Arial"/>
                <a:ea typeface="Arial"/>
                <a:cs typeface="Arial"/>
                <a:sym typeface="Arial"/>
              </a:rPr>
              <a:t>Provider</a:t>
            </a:r>
            <a:endParaRPr/>
          </a:p>
        </p:txBody>
      </p:sp>
      <p:grpSp>
        <p:nvGrpSpPr>
          <p:cNvPr id="196" name="Google Shape;196;p5"/>
          <p:cNvGrpSpPr/>
          <p:nvPr/>
        </p:nvGrpSpPr>
        <p:grpSpPr>
          <a:xfrm>
            <a:off x="557474" y="5871546"/>
            <a:ext cx="11329726" cy="677571"/>
            <a:chOff x="490940" y="5719543"/>
            <a:chExt cx="11329726" cy="677571"/>
          </a:xfrm>
        </p:grpSpPr>
        <p:sp>
          <p:nvSpPr>
            <p:cNvPr id="197" name="Google Shape;197;p5"/>
            <p:cNvSpPr/>
            <p:nvPr/>
          </p:nvSpPr>
          <p:spPr>
            <a:xfrm>
              <a:off x="490940" y="5719543"/>
              <a:ext cx="11329726" cy="677571"/>
            </a:xfrm>
            <a:custGeom>
              <a:rect b="b" l="l" r="r" t="t"/>
              <a:pathLst>
                <a:path extrusionOk="0" h="612648" w="11437406">
                  <a:moveTo>
                    <a:pt x="0" y="70577"/>
                  </a:moveTo>
                  <a:cubicBezTo>
                    <a:pt x="0" y="31598"/>
                    <a:pt x="31598" y="0"/>
                    <a:pt x="70577" y="0"/>
                  </a:cubicBezTo>
                  <a:lnTo>
                    <a:pt x="11366829" y="0"/>
                  </a:lnTo>
                  <a:cubicBezTo>
                    <a:pt x="11405808" y="0"/>
                    <a:pt x="11437406" y="31598"/>
                    <a:pt x="11437406" y="70577"/>
                  </a:cubicBezTo>
                  <a:lnTo>
                    <a:pt x="11437406" y="542071"/>
                  </a:lnTo>
                  <a:cubicBezTo>
                    <a:pt x="11437406" y="581050"/>
                    <a:pt x="11405808" y="612648"/>
                    <a:pt x="11366829" y="612648"/>
                  </a:cubicBezTo>
                  <a:lnTo>
                    <a:pt x="70577" y="612648"/>
                  </a:lnTo>
                  <a:cubicBezTo>
                    <a:pt x="31598" y="612648"/>
                    <a:pt x="0" y="581050"/>
                    <a:pt x="0" y="542071"/>
                  </a:cubicBezTo>
                  <a:lnTo>
                    <a:pt x="0" y="70577"/>
                  </a:lnTo>
                  <a:close/>
                </a:path>
              </a:pathLst>
            </a:custGeom>
            <a:solidFill>
              <a:srgbClr val="F2F2F2"/>
            </a:solidFill>
            <a:ln cap="flat" cmpd="sng" w="12700">
              <a:solidFill>
                <a:srgbClr val="78206E"/>
              </a:solidFill>
              <a:prstDash val="solid"/>
              <a:miter lim="800000"/>
              <a:headEnd len="sm" w="sm" type="none"/>
              <a:tailEnd len="sm" w="sm" type="none"/>
            </a:ln>
          </p:spPr>
          <p:txBody>
            <a:bodyPr anchorCtr="0" anchor="ctr" bIns="54850" lIns="109725" spcFirstLastPara="1" rIns="109725" wrap="square" tIns="54850">
              <a:noAutofit/>
            </a:bodyPr>
            <a:lstStyle/>
            <a:p>
              <a:pPr indent="0" lvl="0" marL="0" marR="0" rtl="0" algn="l">
                <a:spcBef>
                  <a:spcPts val="0"/>
                </a:spcBef>
                <a:spcAft>
                  <a:spcPts val="0"/>
                </a:spcAft>
                <a:buNone/>
              </a:pPr>
              <a:r>
                <a:rPr b="1" lang="en-US" sz="1100">
                  <a:solidFill>
                    <a:schemeClr val="dk1"/>
                  </a:solidFill>
                  <a:latin typeface="Play"/>
                  <a:ea typeface="Play"/>
                  <a:cs typeface="Play"/>
                  <a:sym typeface="Play"/>
                </a:rPr>
                <a:t>ML FRAMEWORKS</a:t>
              </a:r>
              <a:br>
                <a:rPr b="1" lang="en-US" sz="1100">
                  <a:solidFill>
                    <a:schemeClr val="dk1"/>
                  </a:solidFill>
                  <a:latin typeface="Play"/>
                  <a:ea typeface="Play"/>
                  <a:cs typeface="Play"/>
                  <a:sym typeface="Play"/>
                </a:rPr>
              </a:br>
              <a:r>
                <a:rPr b="1" lang="en-US" sz="1100">
                  <a:solidFill>
                    <a:schemeClr val="dk1"/>
                  </a:solidFill>
                  <a:latin typeface="Play"/>
                  <a:ea typeface="Play"/>
                  <a:cs typeface="Play"/>
                  <a:sym typeface="Play"/>
                </a:rPr>
                <a:t>&amp; INFRASTRUCTURE</a:t>
              </a:r>
              <a:endParaRPr/>
            </a:p>
          </p:txBody>
        </p:sp>
        <p:sp>
          <p:nvSpPr>
            <p:cNvPr id="198" name="Google Shape;198;p5"/>
            <p:cNvSpPr txBox="1"/>
            <p:nvPr/>
          </p:nvSpPr>
          <p:spPr>
            <a:xfrm>
              <a:off x="2758278" y="5977537"/>
              <a:ext cx="1267976" cy="161583"/>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1050"/>
                <a:buFont typeface="Play"/>
                <a:buNone/>
              </a:pPr>
              <a:r>
                <a:rPr b="0" i="0" lang="en-US" sz="1050" u="none" cap="none" strike="noStrike">
                  <a:solidFill>
                    <a:schemeClr val="dk1"/>
                  </a:solidFill>
                  <a:latin typeface="Play"/>
                  <a:ea typeface="Play"/>
                  <a:cs typeface="Play"/>
                  <a:sym typeface="Play"/>
                </a:rPr>
                <a:t>PyTorch, TensorFlow</a:t>
              </a:r>
              <a:endParaRPr/>
            </a:p>
          </p:txBody>
        </p:sp>
        <p:sp>
          <p:nvSpPr>
            <p:cNvPr id="199" name="Google Shape;199;p5"/>
            <p:cNvSpPr txBox="1"/>
            <p:nvPr/>
          </p:nvSpPr>
          <p:spPr>
            <a:xfrm>
              <a:off x="4427864" y="5977537"/>
              <a:ext cx="769442" cy="161583"/>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1050"/>
                <a:buFont typeface="Play"/>
                <a:buNone/>
              </a:pPr>
              <a:r>
                <a:rPr b="0" i="0" lang="en-US" sz="1050" u="none" cap="none" strike="noStrike">
                  <a:solidFill>
                    <a:schemeClr val="dk1"/>
                  </a:solidFill>
                  <a:latin typeface="Play"/>
                  <a:ea typeface="Play"/>
                  <a:cs typeface="Play"/>
                  <a:sym typeface="Play"/>
                </a:rPr>
                <a:t>Amazon EC2</a:t>
              </a:r>
              <a:endParaRPr/>
            </a:p>
          </p:txBody>
        </p:sp>
        <p:sp>
          <p:nvSpPr>
            <p:cNvPr id="200" name="Google Shape;200;p5"/>
            <p:cNvSpPr txBox="1"/>
            <p:nvPr/>
          </p:nvSpPr>
          <p:spPr>
            <a:xfrm>
              <a:off x="5620557" y="5977537"/>
              <a:ext cx="349456" cy="161583"/>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1050"/>
                <a:buFont typeface="Play"/>
                <a:buNone/>
              </a:pPr>
              <a:r>
                <a:rPr b="0" i="0" lang="en-US" sz="1050" u="none" cap="none" strike="noStrike">
                  <a:solidFill>
                    <a:schemeClr val="dk1"/>
                  </a:solidFill>
                  <a:latin typeface="Play"/>
                  <a:ea typeface="Play"/>
                  <a:cs typeface="Play"/>
                  <a:sym typeface="Play"/>
                </a:rPr>
                <a:t>CPUs </a:t>
              </a:r>
              <a:endParaRPr/>
            </a:p>
          </p:txBody>
        </p:sp>
        <p:sp>
          <p:nvSpPr>
            <p:cNvPr id="201" name="Google Shape;201;p5"/>
            <p:cNvSpPr txBox="1"/>
            <p:nvPr/>
          </p:nvSpPr>
          <p:spPr>
            <a:xfrm>
              <a:off x="6404485" y="5977537"/>
              <a:ext cx="325410" cy="161583"/>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1050"/>
                <a:buFont typeface="Play"/>
                <a:buNone/>
              </a:pPr>
              <a:r>
                <a:rPr b="0" i="0" lang="en-US" sz="1050" u="none" cap="none" strike="noStrike">
                  <a:solidFill>
                    <a:schemeClr val="dk1"/>
                  </a:solidFill>
                  <a:latin typeface="Play"/>
                  <a:ea typeface="Play"/>
                  <a:cs typeface="Play"/>
                  <a:sym typeface="Play"/>
                </a:rPr>
                <a:t>GPUs</a:t>
              </a:r>
              <a:endParaRPr/>
            </a:p>
          </p:txBody>
        </p:sp>
        <p:sp>
          <p:nvSpPr>
            <p:cNvPr id="202" name="Google Shape;202;p5"/>
            <p:cNvSpPr txBox="1"/>
            <p:nvPr/>
          </p:nvSpPr>
          <p:spPr>
            <a:xfrm>
              <a:off x="8631368" y="5993722"/>
              <a:ext cx="872642" cy="161583"/>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1050"/>
                <a:buFont typeface="Play"/>
                <a:buNone/>
              </a:pPr>
              <a:r>
                <a:rPr b="0" i="0" lang="en-US" sz="1050" u="none" cap="none" strike="noStrike">
                  <a:solidFill>
                    <a:schemeClr val="dk1"/>
                  </a:solidFill>
                  <a:latin typeface="Play"/>
                  <a:ea typeface="Play"/>
                  <a:cs typeface="Play"/>
                  <a:sym typeface="Play"/>
                </a:rPr>
                <a:t>AWS Trainium</a:t>
              </a:r>
              <a:endParaRPr/>
            </a:p>
          </p:txBody>
        </p:sp>
        <p:sp>
          <p:nvSpPr>
            <p:cNvPr id="203" name="Google Shape;203;p5"/>
            <p:cNvSpPr txBox="1"/>
            <p:nvPr/>
          </p:nvSpPr>
          <p:spPr>
            <a:xfrm>
              <a:off x="7171581" y="5984893"/>
              <a:ext cx="1010887" cy="161583"/>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1050"/>
                <a:buFont typeface="Play"/>
                <a:buNone/>
              </a:pPr>
              <a:r>
                <a:rPr b="0" i="0" lang="en-US" sz="1050" u="none" cap="none" strike="noStrike">
                  <a:solidFill>
                    <a:schemeClr val="dk1"/>
                  </a:solidFill>
                  <a:latin typeface="Play"/>
                  <a:ea typeface="Play"/>
                  <a:cs typeface="Play"/>
                  <a:sym typeface="Play"/>
                </a:rPr>
                <a:t>AWS Inferentia</a:t>
              </a:r>
              <a:endParaRPr/>
            </a:p>
          </p:txBody>
        </p:sp>
        <p:sp>
          <p:nvSpPr>
            <p:cNvPr id="204" name="Google Shape;204;p5"/>
            <p:cNvSpPr txBox="1"/>
            <p:nvPr/>
          </p:nvSpPr>
          <p:spPr>
            <a:xfrm>
              <a:off x="10871489" y="5977537"/>
              <a:ext cx="330219" cy="161583"/>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1050"/>
                <a:buFont typeface="Play"/>
                <a:buNone/>
              </a:pPr>
              <a:r>
                <a:rPr b="0" i="0" lang="en-US" sz="1050" u="none" cap="none" strike="noStrike">
                  <a:solidFill>
                    <a:schemeClr val="dk1"/>
                  </a:solidFill>
                  <a:latin typeface="Play"/>
                  <a:ea typeface="Play"/>
                  <a:cs typeface="Play"/>
                  <a:sym typeface="Play"/>
                </a:rPr>
                <a:t>FPGA</a:t>
              </a:r>
              <a:endParaRPr/>
            </a:p>
          </p:txBody>
        </p:sp>
        <p:sp>
          <p:nvSpPr>
            <p:cNvPr id="205" name="Google Shape;205;p5"/>
            <p:cNvSpPr txBox="1"/>
            <p:nvPr/>
          </p:nvSpPr>
          <p:spPr>
            <a:xfrm>
              <a:off x="9940888" y="5896747"/>
              <a:ext cx="501740" cy="323165"/>
            </a:xfrm>
            <a:prstGeom prst="rect">
              <a:avLst/>
            </a:prstGeom>
            <a:solidFill>
              <a:srgbClr val="F2F2F2"/>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1050"/>
                <a:buFont typeface="Play"/>
                <a:buNone/>
              </a:pPr>
              <a:r>
                <a:rPr b="0" i="0" lang="en-US" sz="1050" u="none" cap="none" strike="noStrike">
                  <a:solidFill>
                    <a:schemeClr val="dk1"/>
                  </a:solidFill>
                  <a:latin typeface="Play"/>
                  <a:ea typeface="Play"/>
                  <a:cs typeface="Play"/>
                  <a:sym typeface="Play"/>
                </a:rPr>
                <a:t>Habana </a:t>
              </a:r>
              <a:br>
                <a:rPr b="0" i="0" lang="en-US" sz="1050" u="none" cap="none" strike="noStrike">
                  <a:solidFill>
                    <a:schemeClr val="dk1"/>
                  </a:solidFill>
                  <a:latin typeface="Play"/>
                  <a:ea typeface="Play"/>
                  <a:cs typeface="Play"/>
                  <a:sym typeface="Play"/>
                </a:rPr>
              </a:br>
              <a:r>
                <a:rPr b="0" i="0" lang="en-US" sz="1050" u="none" cap="none" strike="noStrike">
                  <a:solidFill>
                    <a:schemeClr val="dk1"/>
                  </a:solidFill>
                  <a:latin typeface="Play"/>
                  <a:ea typeface="Play"/>
                  <a:cs typeface="Play"/>
                  <a:sym typeface="Play"/>
                </a:rPr>
                <a:t>Gaudi</a:t>
              </a:r>
              <a:endParaRPr/>
            </a:p>
          </p:txBody>
        </p:sp>
      </p:gr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25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25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50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25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A blue background with white text&#10;&#10;AI-generated content may be incorrect." id="211" name="Google Shape;211;p6"/>
          <p:cNvPicPr preferRelativeResize="0"/>
          <p:nvPr>
            <p:ph idx="1" type="body"/>
          </p:nvPr>
        </p:nvPicPr>
        <p:blipFill rotWithShape="1">
          <a:blip r:embed="rId3">
            <a:alphaModFix/>
          </a:blip>
          <a:srcRect b="17918" l="0" r="0" t="23085"/>
          <a:stretch/>
        </p:blipFill>
        <p:spPr>
          <a:xfrm>
            <a:off x="0" y="0"/>
            <a:ext cx="12192000" cy="1051560"/>
          </a:xfrm>
          <a:prstGeom prst="rect">
            <a:avLst/>
          </a:prstGeom>
          <a:noFill/>
          <a:ln>
            <a:noFill/>
          </a:ln>
        </p:spPr>
      </p:pic>
      <p:sp>
        <p:nvSpPr>
          <p:cNvPr id="212" name="Google Shape;212;p6"/>
          <p:cNvSpPr txBox="1"/>
          <p:nvPr/>
        </p:nvSpPr>
        <p:spPr>
          <a:xfrm>
            <a:off x="362663" y="3881119"/>
            <a:ext cx="4710431" cy="7017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4400">
                <a:solidFill>
                  <a:schemeClr val="dk2"/>
                </a:solidFill>
                <a:latin typeface="Arial"/>
                <a:ea typeface="Arial"/>
                <a:cs typeface="Arial"/>
                <a:sym typeface="Arial"/>
              </a:rPr>
              <a:t>AI Workloads</a:t>
            </a:r>
            <a:endParaRPr/>
          </a:p>
        </p:txBody>
      </p:sp>
      <p:sp>
        <p:nvSpPr>
          <p:cNvPr id="213" name="Google Shape;213;p6"/>
          <p:cNvSpPr txBox="1"/>
          <p:nvPr/>
        </p:nvSpPr>
        <p:spPr>
          <a:xfrm>
            <a:off x="362664" y="3005329"/>
            <a:ext cx="357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Comprehensive, secure, price-performant infrastructure for</a:t>
            </a:r>
            <a:endParaRPr/>
          </a:p>
        </p:txBody>
      </p:sp>
      <p:grpSp>
        <p:nvGrpSpPr>
          <p:cNvPr id="214" name="Google Shape;214;p6"/>
          <p:cNvGrpSpPr/>
          <p:nvPr/>
        </p:nvGrpSpPr>
        <p:grpSpPr>
          <a:xfrm>
            <a:off x="4381480" y="2233822"/>
            <a:ext cx="1230771" cy="1230770"/>
            <a:chOff x="4483079" y="1329581"/>
            <a:chExt cx="1230771" cy="1230771"/>
          </a:xfrm>
        </p:grpSpPr>
        <p:pic>
          <p:nvPicPr>
            <p:cNvPr descr="A rainbow colored background&#10;&#10;Description automatically generated" id="215" name="Google Shape;215;p6"/>
            <p:cNvPicPr preferRelativeResize="0"/>
            <p:nvPr/>
          </p:nvPicPr>
          <p:blipFill rotWithShape="1">
            <a:blip r:embed="rId4">
              <a:alphaModFix/>
            </a:blip>
            <a:srcRect b="0" l="0" r="0" t="0"/>
            <a:stretch/>
          </p:blipFill>
          <p:spPr>
            <a:xfrm>
              <a:off x="4483079" y="1329581"/>
              <a:ext cx="1230771" cy="1230771"/>
            </a:xfrm>
            <a:prstGeom prst="roundRect">
              <a:avLst>
                <a:gd fmla="val 4130" name="adj"/>
              </a:avLst>
            </a:prstGeom>
            <a:noFill/>
            <a:ln>
              <a:noFill/>
            </a:ln>
          </p:spPr>
        </p:pic>
        <p:sp>
          <p:nvSpPr>
            <p:cNvPr id="216" name="Google Shape;216;p6"/>
            <p:cNvSpPr/>
            <p:nvPr/>
          </p:nvSpPr>
          <p:spPr>
            <a:xfrm>
              <a:off x="4563830" y="1410332"/>
              <a:ext cx="1069271" cy="1069269"/>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17" name="Google Shape;217;p6"/>
            <p:cNvSpPr txBox="1"/>
            <p:nvPr/>
          </p:nvSpPr>
          <p:spPr>
            <a:xfrm>
              <a:off x="4684316" y="1480533"/>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P4d</a:t>
              </a:r>
              <a:endParaRPr/>
            </a:p>
          </p:txBody>
        </p:sp>
        <p:sp>
          <p:nvSpPr>
            <p:cNvPr id="218" name="Google Shape;218;p6"/>
            <p:cNvSpPr txBox="1"/>
            <p:nvPr/>
          </p:nvSpPr>
          <p:spPr>
            <a:xfrm>
              <a:off x="4675804" y="2074767"/>
              <a:ext cx="887324" cy="40011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NVIDIA </a:t>
              </a:r>
              <a:br>
                <a:rPr lang="en-US" sz="1000">
                  <a:solidFill>
                    <a:srgbClr val="FFFFFF"/>
                  </a:solidFill>
                  <a:latin typeface="Arial"/>
                  <a:ea typeface="Arial"/>
                  <a:cs typeface="Arial"/>
                  <a:sym typeface="Arial"/>
                </a:rPr>
              </a:br>
              <a:r>
                <a:rPr lang="en-US" sz="1000">
                  <a:solidFill>
                    <a:srgbClr val="FFFFFF"/>
                  </a:solidFill>
                  <a:latin typeface="Arial"/>
                  <a:ea typeface="Arial"/>
                  <a:cs typeface="Arial"/>
                  <a:sym typeface="Arial"/>
                </a:rPr>
                <a:t>A100-40GB</a:t>
              </a:r>
              <a:endParaRPr/>
            </a:p>
          </p:txBody>
        </p:sp>
      </p:grpSp>
      <p:grpSp>
        <p:nvGrpSpPr>
          <p:cNvPr id="219" name="Google Shape;219;p6"/>
          <p:cNvGrpSpPr/>
          <p:nvPr/>
        </p:nvGrpSpPr>
        <p:grpSpPr>
          <a:xfrm>
            <a:off x="5856301" y="2233822"/>
            <a:ext cx="1230771" cy="1230770"/>
            <a:chOff x="5957901" y="1329581"/>
            <a:chExt cx="1230771" cy="1230771"/>
          </a:xfrm>
        </p:grpSpPr>
        <p:pic>
          <p:nvPicPr>
            <p:cNvPr descr="A rainbow colored background&#10;&#10;Description automatically generated" id="220" name="Google Shape;220;p6"/>
            <p:cNvPicPr preferRelativeResize="0"/>
            <p:nvPr/>
          </p:nvPicPr>
          <p:blipFill rotWithShape="1">
            <a:blip r:embed="rId5">
              <a:alphaModFix/>
            </a:blip>
            <a:srcRect b="0" l="0" r="0" t="0"/>
            <a:stretch/>
          </p:blipFill>
          <p:spPr>
            <a:xfrm>
              <a:off x="5957901" y="1329581"/>
              <a:ext cx="1230771" cy="1230771"/>
            </a:xfrm>
            <a:prstGeom prst="roundRect">
              <a:avLst>
                <a:gd fmla="val 4130" name="adj"/>
              </a:avLst>
            </a:prstGeom>
            <a:noFill/>
            <a:ln>
              <a:noFill/>
            </a:ln>
          </p:spPr>
        </p:pic>
        <p:sp>
          <p:nvSpPr>
            <p:cNvPr id="221" name="Google Shape;221;p6"/>
            <p:cNvSpPr/>
            <p:nvPr/>
          </p:nvSpPr>
          <p:spPr>
            <a:xfrm>
              <a:off x="6050532" y="1410332"/>
              <a:ext cx="1069271" cy="1069269"/>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22" name="Google Shape;222;p6"/>
            <p:cNvSpPr txBox="1"/>
            <p:nvPr/>
          </p:nvSpPr>
          <p:spPr>
            <a:xfrm>
              <a:off x="6171018" y="1480533"/>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P4de</a:t>
              </a:r>
              <a:endParaRPr/>
            </a:p>
          </p:txBody>
        </p:sp>
        <p:sp>
          <p:nvSpPr>
            <p:cNvPr id="223" name="Google Shape;223;p6"/>
            <p:cNvSpPr txBox="1"/>
            <p:nvPr/>
          </p:nvSpPr>
          <p:spPr>
            <a:xfrm>
              <a:off x="6162506" y="2074767"/>
              <a:ext cx="887324" cy="40011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NVIDIA </a:t>
              </a:r>
              <a:br>
                <a:rPr lang="en-US" sz="1000">
                  <a:solidFill>
                    <a:srgbClr val="FFFFFF"/>
                  </a:solidFill>
                  <a:latin typeface="Arial"/>
                  <a:ea typeface="Arial"/>
                  <a:cs typeface="Arial"/>
                  <a:sym typeface="Arial"/>
                </a:rPr>
              </a:br>
              <a:r>
                <a:rPr lang="en-US" sz="1000">
                  <a:solidFill>
                    <a:srgbClr val="FFFFFF"/>
                  </a:solidFill>
                  <a:latin typeface="Arial"/>
                  <a:ea typeface="Arial"/>
                  <a:cs typeface="Arial"/>
                  <a:sym typeface="Arial"/>
                </a:rPr>
                <a:t>A100-80GB</a:t>
              </a:r>
              <a:endParaRPr/>
            </a:p>
          </p:txBody>
        </p:sp>
      </p:grpSp>
      <p:grpSp>
        <p:nvGrpSpPr>
          <p:cNvPr id="224" name="Google Shape;224;p6"/>
          <p:cNvGrpSpPr/>
          <p:nvPr/>
        </p:nvGrpSpPr>
        <p:grpSpPr>
          <a:xfrm>
            <a:off x="7333845" y="2233822"/>
            <a:ext cx="1230771" cy="1230770"/>
            <a:chOff x="7435445" y="1329581"/>
            <a:chExt cx="1230771" cy="1230771"/>
          </a:xfrm>
        </p:grpSpPr>
        <p:pic>
          <p:nvPicPr>
            <p:cNvPr descr="A rainbow colored background&#10;&#10;Description automatically generated" id="225" name="Google Shape;225;p6"/>
            <p:cNvPicPr preferRelativeResize="0"/>
            <p:nvPr/>
          </p:nvPicPr>
          <p:blipFill rotWithShape="1">
            <a:blip r:embed="rId6">
              <a:alphaModFix/>
            </a:blip>
            <a:srcRect b="0" l="0" r="0" t="0"/>
            <a:stretch/>
          </p:blipFill>
          <p:spPr>
            <a:xfrm>
              <a:off x="7435445" y="1329581"/>
              <a:ext cx="1230771" cy="1230771"/>
            </a:xfrm>
            <a:prstGeom prst="roundRect">
              <a:avLst>
                <a:gd fmla="val 4130" name="adj"/>
              </a:avLst>
            </a:prstGeom>
            <a:noFill/>
            <a:ln>
              <a:noFill/>
            </a:ln>
          </p:spPr>
        </p:pic>
        <p:sp>
          <p:nvSpPr>
            <p:cNvPr id="226" name="Google Shape;226;p6"/>
            <p:cNvSpPr/>
            <p:nvPr/>
          </p:nvSpPr>
          <p:spPr>
            <a:xfrm>
              <a:off x="7528076" y="1410332"/>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27" name="Google Shape;227;p6"/>
            <p:cNvSpPr txBox="1"/>
            <p:nvPr/>
          </p:nvSpPr>
          <p:spPr>
            <a:xfrm>
              <a:off x="7648562" y="1480533"/>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P5</a:t>
              </a:r>
              <a:endParaRPr/>
            </a:p>
          </p:txBody>
        </p:sp>
        <p:sp>
          <p:nvSpPr>
            <p:cNvPr id="228" name="Google Shape;228;p6"/>
            <p:cNvSpPr txBox="1"/>
            <p:nvPr/>
          </p:nvSpPr>
          <p:spPr>
            <a:xfrm>
              <a:off x="7640050" y="2074767"/>
              <a:ext cx="887324" cy="24622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NVIDIA H100</a:t>
              </a:r>
              <a:endParaRPr/>
            </a:p>
          </p:txBody>
        </p:sp>
      </p:grpSp>
      <p:grpSp>
        <p:nvGrpSpPr>
          <p:cNvPr id="229" name="Google Shape;229;p6"/>
          <p:cNvGrpSpPr/>
          <p:nvPr/>
        </p:nvGrpSpPr>
        <p:grpSpPr>
          <a:xfrm>
            <a:off x="8817973" y="2233822"/>
            <a:ext cx="1230771" cy="1230770"/>
            <a:chOff x="8919573" y="1329581"/>
            <a:chExt cx="1230771" cy="1230771"/>
          </a:xfrm>
        </p:grpSpPr>
        <p:pic>
          <p:nvPicPr>
            <p:cNvPr descr="A rainbow colored background&#10;&#10;Description automatically generated" id="230" name="Google Shape;230;p6"/>
            <p:cNvPicPr preferRelativeResize="0"/>
            <p:nvPr/>
          </p:nvPicPr>
          <p:blipFill rotWithShape="1">
            <a:blip r:embed="rId7">
              <a:alphaModFix/>
            </a:blip>
            <a:srcRect b="0" l="0" r="0" t="0"/>
            <a:stretch/>
          </p:blipFill>
          <p:spPr>
            <a:xfrm>
              <a:off x="8919573" y="1329581"/>
              <a:ext cx="1230771" cy="1230771"/>
            </a:xfrm>
            <a:prstGeom prst="roundRect">
              <a:avLst>
                <a:gd fmla="val 4130" name="adj"/>
              </a:avLst>
            </a:prstGeom>
            <a:noFill/>
            <a:ln>
              <a:noFill/>
            </a:ln>
          </p:spPr>
        </p:pic>
        <p:sp>
          <p:nvSpPr>
            <p:cNvPr id="231" name="Google Shape;231;p6"/>
            <p:cNvSpPr/>
            <p:nvPr/>
          </p:nvSpPr>
          <p:spPr>
            <a:xfrm>
              <a:off x="9012204" y="1410332"/>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32" name="Google Shape;232;p6"/>
            <p:cNvSpPr txBox="1"/>
            <p:nvPr/>
          </p:nvSpPr>
          <p:spPr>
            <a:xfrm>
              <a:off x="9132690" y="1480533"/>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P5e</a:t>
              </a:r>
              <a:endParaRPr/>
            </a:p>
          </p:txBody>
        </p:sp>
        <p:sp>
          <p:nvSpPr>
            <p:cNvPr id="233" name="Google Shape;233;p6"/>
            <p:cNvSpPr txBox="1"/>
            <p:nvPr/>
          </p:nvSpPr>
          <p:spPr>
            <a:xfrm>
              <a:off x="9124178" y="2074767"/>
              <a:ext cx="887324" cy="24622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NVIDIA H200</a:t>
              </a:r>
              <a:endParaRPr/>
            </a:p>
          </p:txBody>
        </p:sp>
      </p:grpSp>
      <p:grpSp>
        <p:nvGrpSpPr>
          <p:cNvPr id="234" name="Google Shape;234;p6"/>
          <p:cNvGrpSpPr/>
          <p:nvPr/>
        </p:nvGrpSpPr>
        <p:grpSpPr>
          <a:xfrm>
            <a:off x="10286493" y="2233822"/>
            <a:ext cx="1230771" cy="1230770"/>
            <a:chOff x="10388093" y="1329581"/>
            <a:chExt cx="1230771" cy="1230771"/>
          </a:xfrm>
        </p:grpSpPr>
        <p:pic>
          <p:nvPicPr>
            <p:cNvPr descr="A rainbow colored background&#10;&#10;Description automatically generated" id="235" name="Google Shape;235;p6"/>
            <p:cNvPicPr preferRelativeResize="0"/>
            <p:nvPr/>
          </p:nvPicPr>
          <p:blipFill rotWithShape="1">
            <a:blip r:embed="rId8">
              <a:alphaModFix/>
            </a:blip>
            <a:srcRect b="0" l="0" r="0" t="0"/>
            <a:stretch/>
          </p:blipFill>
          <p:spPr>
            <a:xfrm rot="10800000">
              <a:off x="10388093" y="1329581"/>
              <a:ext cx="1230771" cy="1230771"/>
            </a:xfrm>
            <a:prstGeom prst="roundRect">
              <a:avLst>
                <a:gd fmla="val 4130" name="adj"/>
              </a:avLst>
            </a:prstGeom>
            <a:noFill/>
            <a:ln>
              <a:noFill/>
            </a:ln>
          </p:spPr>
        </p:pic>
        <p:sp>
          <p:nvSpPr>
            <p:cNvPr id="236" name="Google Shape;236;p6"/>
            <p:cNvSpPr/>
            <p:nvPr/>
          </p:nvSpPr>
          <p:spPr>
            <a:xfrm>
              <a:off x="10468844" y="1410330"/>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37" name="Google Shape;237;p6"/>
            <p:cNvSpPr txBox="1"/>
            <p:nvPr/>
          </p:nvSpPr>
          <p:spPr>
            <a:xfrm>
              <a:off x="10589330" y="1480532"/>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P5en</a:t>
              </a:r>
              <a:endParaRPr/>
            </a:p>
          </p:txBody>
        </p:sp>
        <p:sp>
          <p:nvSpPr>
            <p:cNvPr id="238" name="Google Shape;238;p6"/>
            <p:cNvSpPr txBox="1"/>
            <p:nvPr/>
          </p:nvSpPr>
          <p:spPr>
            <a:xfrm>
              <a:off x="10580818" y="2074767"/>
              <a:ext cx="887324" cy="24622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NVIDIA H200</a:t>
              </a:r>
              <a:endParaRPr/>
            </a:p>
          </p:txBody>
        </p:sp>
      </p:grpSp>
      <p:grpSp>
        <p:nvGrpSpPr>
          <p:cNvPr id="239" name="Google Shape;239;p6"/>
          <p:cNvGrpSpPr/>
          <p:nvPr/>
        </p:nvGrpSpPr>
        <p:grpSpPr>
          <a:xfrm>
            <a:off x="4381480" y="3676370"/>
            <a:ext cx="1230771" cy="1230770"/>
            <a:chOff x="4483079" y="2772130"/>
            <a:chExt cx="1230771" cy="1230771"/>
          </a:xfrm>
        </p:grpSpPr>
        <p:pic>
          <p:nvPicPr>
            <p:cNvPr descr="A rainbow colored background&#10;&#10;Description automatically generated" id="240" name="Google Shape;240;p6"/>
            <p:cNvPicPr preferRelativeResize="0"/>
            <p:nvPr/>
          </p:nvPicPr>
          <p:blipFill rotWithShape="1">
            <a:blip r:embed="rId9">
              <a:alphaModFix/>
            </a:blip>
            <a:srcRect b="0" l="0" r="0" t="0"/>
            <a:stretch/>
          </p:blipFill>
          <p:spPr>
            <a:xfrm rot="10800000">
              <a:off x="4483079" y="2772130"/>
              <a:ext cx="1230771" cy="1230771"/>
            </a:xfrm>
            <a:prstGeom prst="roundRect">
              <a:avLst>
                <a:gd fmla="val 4130" name="adj"/>
              </a:avLst>
            </a:prstGeom>
            <a:noFill/>
            <a:ln>
              <a:noFill/>
            </a:ln>
          </p:spPr>
        </p:pic>
        <p:sp>
          <p:nvSpPr>
            <p:cNvPr id="241" name="Google Shape;241;p6"/>
            <p:cNvSpPr/>
            <p:nvPr/>
          </p:nvSpPr>
          <p:spPr>
            <a:xfrm>
              <a:off x="4575710" y="2852879"/>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42" name="Google Shape;242;p6"/>
            <p:cNvSpPr txBox="1"/>
            <p:nvPr/>
          </p:nvSpPr>
          <p:spPr>
            <a:xfrm>
              <a:off x="4696196" y="2923081"/>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G5</a:t>
              </a:r>
              <a:endParaRPr/>
            </a:p>
          </p:txBody>
        </p:sp>
        <p:sp>
          <p:nvSpPr>
            <p:cNvPr id="243" name="Google Shape;243;p6"/>
            <p:cNvSpPr txBox="1"/>
            <p:nvPr/>
          </p:nvSpPr>
          <p:spPr>
            <a:xfrm>
              <a:off x="4687684" y="3516856"/>
              <a:ext cx="887324" cy="24622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NVIDIA A10G</a:t>
              </a:r>
              <a:endParaRPr/>
            </a:p>
          </p:txBody>
        </p:sp>
      </p:grpSp>
      <p:grpSp>
        <p:nvGrpSpPr>
          <p:cNvPr id="244" name="Google Shape;244;p6"/>
          <p:cNvGrpSpPr/>
          <p:nvPr/>
        </p:nvGrpSpPr>
        <p:grpSpPr>
          <a:xfrm>
            <a:off x="5856301" y="3676371"/>
            <a:ext cx="1230771" cy="1230771"/>
            <a:chOff x="5957901" y="2772130"/>
            <a:chExt cx="1230771" cy="1230771"/>
          </a:xfrm>
        </p:grpSpPr>
        <p:pic>
          <p:nvPicPr>
            <p:cNvPr descr="A rainbow colored background&#10;&#10;Description automatically generated" id="245" name="Google Shape;245;p6"/>
            <p:cNvPicPr preferRelativeResize="0"/>
            <p:nvPr/>
          </p:nvPicPr>
          <p:blipFill rotWithShape="1">
            <a:blip r:embed="rId10">
              <a:alphaModFix/>
            </a:blip>
            <a:srcRect b="0" l="0" r="0" t="0"/>
            <a:stretch/>
          </p:blipFill>
          <p:spPr>
            <a:xfrm rot="-5400000">
              <a:off x="5957901" y="2772130"/>
              <a:ext cx="1230771" cy="1230771"/>
            </a:xfrm>
            <a:prstGeom prst="roundRect">
              <a:avLst>
                <a:gd fmla="val 4130" name="adj"/>
              </a:avLst>
            </a:prstGeom>
            <a:noFill/>
            <a:ln>
              <a:noFill/>
            </a:ln>
          </p:spPr>
        </p:pic>
        <p:sp>
          <p:nvSpPr>
            <p:cNvPr id="246" name="Google Shape;246;p6"/>
            <p:cNvSpPr/>
            <p:nvPr/>
          </p:nvSpPr>
          <p:spPr>
            <a:xfrm>
              <a:off x="6050533" y="2852879"/>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47" name="Google Shape;247;p6"/>
            <p:cNvSpPr txBox="1"/>
            <p:nvPr/>
          </p:nvSpPr>
          <p:spPr>
            <a:xfrm>
              <a:off x="6171020" y="2923081"/>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G6</a:t>
              </a:r>
              <a:endParaRPr/>
            </a:p>
          </p:txBody>
        </p:sp>
        <p:sp>
          <p:nvSpPr>
            <p:cNvPr id="248" name="Google Shape;248;p6"/>
            <p:cNvSpPr txBox="1"/>
            <p:nvPr/>
          </p:nvSpPr>
          <p:spPr>
            <a:xfrm>
              <a:off x="6162509" y="3532554"/>
              <a:ext cx="887324" cy="24622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NVIDIA L4</a:t>
              </a:r>
              <a:endParaRPr/>
            </a:p>
          </p:txBody>
        </p:sp>
      </p:grpSp>
      <p:grpSp>
        <p:nvGrpSpPr>
          <p:cNvPr id="249" name="Google Shape;249;p6"/>
          <p:cNvGrpSpPr/>
          <p:nvPr/>
        </p:nvGrpSpPr>
        <p:grpSpPr>
          <a:xfrm>
            <a:off x="7333845" y="3676372"/>
            <a:ext cx="1230771" cy="1230771"/>
            <a:chOff x="7435445" y="2772130"/>
            <a:chExt cx="1230771" cy="1230771"/>
          </a:xfrm>
        </p:grpSpPr>
        <p:pic>
          <p:nvPicPr>
            <p:cNvPr descr="A rainbow colored background&#10;&#10;Description automatically generated" id="250" name="Google Shape;250;p6"/>
            <p:cNvPicPr preferRelativeResize="0"/>
            <p:nvPr/>
          </p:nvPicPr>
          <p:blipFill rotWithShape="1">
            <a:blip r:embed="rId11">
              <a:alphaModFix/>
            </a:blip>
            <a:srcRect b="0" l="0" r="0" t="0"/>
            <a:stretch/>
          </p:blipFill>
          <p:spPr>
            <a:xfrm rot="10800000">
              <a:off x="7435445" y="2772130"/>
              <a:ext cx="1230771" cy="1230771"/>
            </a:xfrm>
            <a:prstGeom prst="roundRect">
              <a:avLst>
                <a:gd fmla="val 4130" name="adj"/>
              </a:avLst>
            </a:prstGeom>
            <a:noFill/>
            <a:ln>
              <a:noFill/>
            </a:ln>
          </p:spPr>
        </p:pic>
        <p:sp>
          <p:nvSpPr>
            <p:cNvPr id="251" name="Google Shape;251;p6"/>
            <p:cNvSpPr/>
            <p:nvPr/>
          </p:nvSpPr>
          <p:spPr>
            <a:xfrm>
              <a:off x="7528076" y="2852879"/>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52" name="Google Shape;252;p6"/>
            <p:cNvSpPr txBox="1"/>
            <p:nvPr/>
          </p:nvSpPr>
          <p:spPr>
            <a:xfrm>
              <a:off x="7648562" y="2923081"/>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G6e</a:t>
              </a:r>
              <a:endParaRPr/>
            </a:p>
          </p:txBody>
        </p:sp>
        <p:sp>
          <p:nvSpPr>
            <p:cNvPr id="253" name="Google Shape;253;p6"/>
            <p:cNvSpPr txBox="1"/>
            <p:nvPr/>
          </p:nvSpPr>
          <p:spPr>
            <a:xfrm>
              <a:off x="7640050" y="3532554"/>
              <a:ext cx="887324" cy="24622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NVIDIA L40s</a:t>
              </a:r>
              <a:endParaRPr/>
            </a:p>
          </p:txBody>
        </p:sp>
      </p:grpSp>
      <p:grpSp>
        <p:nvGrpSpPr>
          <p:cNvPr id="254" name="Google Shape;254;p6"/>
          <p:cNvGrpSpPr/>
          <p:nvPr/>
        </p:nvGrpSpPr>
        <p:grpSpPr>
          <a:xfrm>
            <a:off x="8817973" y="3676370"/>
            <a:ext cx="1230771" cy="1230770"/>
            <a:chOff x="8919573" y="2772130"/>
            <a:chExt cx="1230771" cy="1230771"/>
          </a:xfrm>
        </p:grpSpPr>
        <p:pic>
          <p:nvPicPr>
            <p:cNvPr descr="A rainbow colored background&#10;&#10;Description automatically generated" id="255" name="Google Shape;255;p6"/>
            <p:cNvPicPr preferRelativeResize="0"/>
            <p:nvPr/>
          </p:nvPicPr>
          <p:blipFill rotWithShape="1">
            <a:blip r:embed="rId8">
              <a:alphaModFix/>
            </a:blip>
            <a:srcRect b="0" l="0" r="0" t="0"/>
            <a:stretch/>
          </p:blipFill>
          <p:spPr>
            <a:xfrm rot="10800000">
              <a:off x="8919573" y="2772130"/>
              <a:ext cx="1230771" cy="1230771"/>
            </a:xfrm>
            <a:prstGeom prst="roundRect">
              <a:avLst>
                <a:gd fmla="val 4130" name="adj"/>
              </a:avLst>
            </a:prstGeom>
            <a:noFill/>
            <a:ln>
              <a:noFill/>
            </a:ln>
          </p:spPr>
        </p:pic>
        <p:sp>
          <p:nvSpPr>
            <p:cNvPr id="256" name="Google Shape;256;p6"/>
            <p:cNvSpPr/>
            <p:nvPr/>
          </p:nvSpPr>
          <p:spPr>
            <a:xfrm>
              <a:off x="9000324" y="2852879"/>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57" name="Google Shape;257;p6"/>
            <p:cNvSpPr txBox="1"/>
            <p:nvPr/>
          </p:nvSpPr>
          <p:spPr>
            <a:xfrm>
              <a:off x="9120810" y="2923081"/>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Trn1</a:t>
              </a:r>
              <a:endParaRPr/>
            </a:p>
          </p:txBody>
        </p:sp>
        <p:sp>
          <p:nvSpPr>
            <p:cNvPr id="258" name="Google Shape;258;p6"/>
            <p:cNvSpPr txBox="1"/>
            <p:nvPr/>
          </p:nvSpPr>
          <p:spPr>
            <a:xfrm>
              <a:off x="9112298" y="3514584"/>
              <a:ext cx="887324" cy="24622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AWS Trainium</a:t>
              </a:r>
              <a:endParaRPr/>
            </a:p>
          </p:txBody>
        </p:sp>
      </p:grpSp>
      <p:grpSp>
        <p:nvGrpSpPr>
          <p:cNvPr id="259" name="Google Shape;259;p6"/>
          <p:cNvGrpSpPr/>
          <p:nvPr/>
        </p:nvGrpSpPr>
        <p:grpSpPr>
          <a:xfrm>
            <a:off x="10286493" y="3676371"/>
            <a:ext cx="1230771" cy="1230771"/>
            <a:chOff x="10388093" y="2772130"/>
            <a:chExt cx="1230771" cy="1230771"/>
          </a:xfrm>
        </p:grpSpPr>
        <p:pic>
          <p:nvPicPr>
            <p:cNvPr descr="A rainbow colored background&#10;&#10;Description automatically generated" id="260" name="Google Shape;260;p6"/>
            <p:cNvPicPr preferRelativeResize="0"/>
            <p:nvPr/>
          </p:nvPicPr>
          <p:blipFill rotWithShape="1">
            <a:blip r:embed="rId9">
              <a:alphaModFix/>
            </a:blip>
            <a:srcRect b="0" l="0" r="0" t="0"/>
            <a:stretch/>
          </p:blipFill>
          <p:spPr>
            <a:xfrm rot="10800000">
              <a:off x="10388093" y="2772130"/>
              <a:ext cx="1230771" cy="1230771"/>
            </a:xfrm>
            <a:prstGeom prst="roundRect">
              <a:avLst>
                <a:gd fmla="val 4130" name="adj"/>
              </a:avLst>
            </a:prstGeom>
            <a:noFill/>
            <a:ln>
              <a:noFill/>
            </a:ln>
          </p:spPr>
        </p:pic>
        <p:sp>
          <p:nvSpPr>
            <p:cNvPr id="261" name="Google Shape;261;p6"/>
            <p:cNvSpPr/>
            <p:nvPr/>
          </p:nvSpPr>
          <p:spPr>
            <a:xfrm>
              <a:off x="10480724" y="2852879"/>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62" name="Google Shape;262;p6"/>
            <p:cNvSpPr txBox="1"/>
            <p:nvPr/>
          </p:nvSpPr>
          <p:spPr>
            <a:xfrm>
              <a:off x="10601210" y="2923081"/>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Trn2</a:t>
              </a:r>
              <a:endParaRPr/>
            </a:p>
          </p:txBody>
        </p:sp>
        <p:sp>
          <p:nvSpPr>
            <p:cNvPr id="263" name="Google Shape;263;p6"/>
            <p:cNvSpPr txBox="1"/>
            <p:nvPr/>
          </p:nvSpPr>
          <p:spPr>
            <a:xfrm>
              <a:off x="10592698" y="3516856"/>
              <a:ext cx="887324" cy="40011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AWS Trainium2</a:t>
              </a:r>
              <a:endParaRPr sz="1000">
                <a:solidFill>
                  <a:srgbClr val="FFFFFF"/>
                </a:solidFill>
                <a:latin typeface="Arial"/>
                <a:ea typeface="Arial"/>
                <a:cs typeface="Arial"/>
                <a:sym typeface="Arial"/>
              </a:endParaRPr>
            </a:p>
          </p:txBody>
        </p:sp>
      </p:grpSp>
      <p:grpSp>
        <p:nvGrpSpPr>
          <p:cNvPr id="264" name="Google Shape;264;p6"/>
          <p:cNvGrpSpPr/>
          <p:nvPr/>
        </p:nvGrpSpPr>
        <p:grpSpPr>
          <a:xfrm>
            <a:off x="4381480" y="5143496"/>
            <a:ext cx="1230771" cy="1230771"/>
            <a:chOff x="4483079" y="4239254"/>
            <a:chExt cx="1230771" cy="1230771"/>
          </a:xfrm>
        </p:grpSpPr>
        <p:pic>
          <p:nvPicPr>
            <p:cNvPr descr="A rainbow colored background&#10;&#10;Description automatically generated" id="265" name="Google Shape;265;p6"/>
            <p:cNvPicPr preferRelativeResize="0"/>
            <p:nvPr/>
          </p:nvPicPr>
          <p:blipFill rotWithShape="1">
            <a:blip r:embed="rId10">
              <a:alphaModFix/>
            </a:blip>
            <a:srcRect b="0" l="0" r="0" t="0"/>
            <a:stretch/>
          </p:blipFill>
          <p:spPr>
            <a:xfrm rot="-5400000">
              <a:off x="4483079" y="4239254"/>
              <a:ext cx="1230771" cy="1230771"/>
            </a:xfrm>
            <a:prstGeom prst="roundRect">
              <a:avLst>
                <a:gd fmla="val 4130" name="adj"/>
              </a:avLst>
            </a:prstGeom>
            <a:noFill/>
            <a:ln>
              <a:noFill/>
            </a:ln>
          </p:spPr>
        </p:pic>
        <p:sp>
          <p:nvSpPr>
            <p:cNvPr id="266" name="Google Shape;266;p6"/>
            <p:cNvSpPr/>
            <p:nvPr/>
          </p:nvSpPr>
          <p:spPr>
            <a:xfrm>
              <a:off x="4575711" y="4320003"/>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67" name="Google Shape;267;p6"/>
            <p:cNvSpPr txBox="1"/>
            <p:nvPr/>
          </p:nvSpPr>
          <p:spPr>
            <a:xfrm>
              <a:off x="4696198" y="4390205"/>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Inf1</a:t>
              </a:r>
              <a:endParaRPr/>
            </a:p>
          </p:txBody>
        </p:sp>
        <p:sp>
          <p:nvSpPr>
            <p:cNvPr id="268" name="Google Shape;268;p6"/>
            <p:cNvSpPr txBox="1"/>
            <p:nvPr/>
          </p:nvSpPr>
          <p:spPr>
            <a:xfrm>
              <a:off x="4687687" y="4978062"/>
              <a:ext cx="887324" cy="24622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AWS Inferentia</a:t>
              </a:r>
              <a:endParaRPr sz="1000">
                <a:solidFill>
                  <a:srgbClr val="FFFFFF"/>
                </a:solidFill>
                <a:latin typeface="Arial"/>
                <a:ea typeface="Arial"/>
                <a:cs typeface="Arial"/>
                <a:sym typeface="Arial"/>
              </a:endParaRPr>
            </a:p>
          </p:txBody>
        </p:sp>
      </p:grpSp>
      <p:grpSp>
        <p:nvGrpSpPr>
          <p:cNvPr id="269" name="Google Shape;269;p6"/>
          <p:cNvGrpSpPr/>
          <p:nvPr/>
        </p:nvGrpSpPr>
        <p:grpSpPr>
          <a:xfrm>
            <a:off x="5856301" y="5143494"/>
            <a:ext cx="1230771" cy="1230770"/>
            <a:chOff x="5957901" y="4239254"/>
            <a:chExt cx="1230771" cy="1230771"/>
          </a:xfrm>
        </p:grpSpPr>
        <p:pic>
          <p:nvPicPr>
            <p:cNvPr descr="A rainbow colored background&#10;&#10;Description automatically generated" id="270" name="Google Shape;270;p6"/>
            <p:cNvPicPr preferRelativeResize="0"/>
            <p:nvPr/>
          </p:nvPicPr>
          <p:blipFill rotWithShape="1">
            <a:blip r:embed="rId11">
              <a:alphaModFix/>
            </a:blip>
            <a:srcRect b="0" l="0" r="0" t="0"/>
            <a:stretch/>
          </p:blipFill>
          <p:spPr>
            <a:xfrm rot="10800000">
              <a:off x="5957901" y="4239254"/>
              <a:ext cx="1230771" cy="1230771"/>
            </a:xfrm>
            <a:prstGeom prst="roundRect">
              <a:avLst>
                <a:gd fmla="val 4130" name="adj"/>
              </a:avLst>
            </a:prstGeom>
            <a:noFill/>
            <a:ln>
              <a:noFill/>
            </a:ln>
          </p:spPr>
        </p:pic>
        <p:sp>
          <p:nvSpPr>
            <p:cNvPr id="271" name="Google Shape;271;p6"/>
            <p:cNvSpPr/>
            <p:nvPr/>
          </p:nvSpPr>
          <p:spPr>
            <a:xfrm>
              <a:off x="6050532" y="4320003"/>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72" name="Google Shape;272;p6"/>
            <p:cNvSpPr txBox="1"/>
            <p:nvPr/>
          </p:nvSpPr>
          <p:spPr>
            <a:xfrm>
              <a:off x="6171018" y="4390205"/>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Inf2</a:t>
              </a:r>
              <a:endParaRPr/>
            </a:p>
          </p:txBody>
        </p:sp>
        <p:sp>
          <p:nvSpPr>
            <p:cNvPr id="273" name="Google Shape;273;p6"/>
            <p:cNvSpPr txBox="1"/>
            <p:nvPr/>
          </p:nvSpPr>
          <p:spPr>
            <a:xfrm>
              <a:off x="6162506" y="4988716"/>
              <a:ext cx="1012284" cy="24622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AWS Inferentia2</a:t>
              </a:r>
              <a:endParaRPr/>
            </a:p>
          </p:txBody>
        </p:sp>
      </p:grpSp>
      <p:grpSp>
        <p:nvGrpSpPr>
          <p:cNvPr id="274" name="Google Shape;274;p6"/>
          <p:cNvGrpSpPr/>
          <p:nvPr/>
        </p:nvGrpSpPr>
        <p:grpSpPr>
          <a:xfrm>
            <a:off x="7333845" y="5143497"/>
            <a:ext cx="1230771" cy="1230771"/>
            <a:chOff x="7435445" y="4239254"/>
            <a:chExt cx="1230771" cy="1230771"/>
          </a:xfrm>
        </p:grpSpPr>
        <p:pic>
          <p:nvPicPr>
            <p:cNvPr descr="A rainbow colored background&#10;&#10;Description automatically generated" id="275" name="Google Shape;275;p6"/>
            <p:cNvPicPr preferRelativeResize="0"/>
            <p:nvPr/>
          </p:nvPicPr>
          <p:blipFill rotWithShape="1">
            <a:blip r:embed="rId8">
              <a:alphaModFix/>
            </a:blip>
            <a:srcRect b="0" l="0" r="0" t="0"/>
            <a:stretch/>
          </p:blipFill>
          <p:spPr>
            <a:xfrm rot="10800000">
              <a:off x="7435445" y="4239254"/>
              <a:ext cx="1230771" cy="1230771"/>
            </a:xfrm>
            <a:prstGeom prst="roundRect">
              <a:avLst>
                <a:gd fmla="val 4130" name="adj"/>
              </a:avLst>
            </a:prstGeom>
            <a:noFill/>
            <a:ln>
              <a:noFill/>
            </a:ln>
          </p:spPr>
        </p:pic>
        <p:sp>
          <p:nvSpPr>
            <p:cNvPr id="276" name="Google Shape;276;p6"/>
            <p:cNvSpPr/>
            <p:nvPr/>
          </p:nvSpPr>
          <p:spPr>
            <a:xfrm>
              <a:off x="7516196" y="4320003"/>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77" name="Google Shape;277;p6"/>
            <p:cNvSpPr txBox="1"/>
            <p:nvPr/>
          </p:nvSpPr>
          <p:spPr>
            <a:xfrm>
              <a:off x="7636682" y="4390205"/>
              <a:ext cx="823674"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DL1</a:t>
              </a:r>
              <a:endParaRPr/>
            </a:p>
          </p:txBody>
        </p:sp>
        <p:sp>
          <p:nvSpPr>
            <p:cNvPr id="278" name="Google Shape;278;p6"/>
            <p:cNvSpPr txBox="1"/>
            <p:nvPr/>
          </p:nvSpPr>
          <p:spPr>
            <a:xfrm>
              <a:off x="7628170" y="4988714"/>
              <a:ext cx="823674" cy="40011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Intel </a:t>
              </a:r>
              <a:br>
                <a:rPr lang="en-US" sz="1000">
                  <a:solidFill>
                    <a:srgbClr val="FFFFFF"/>
                  </a:solidFill>
                  <a:latin typeface="Arial"/>
                  <a:ea typeface="Arial"/>
                  <a:cs typeface="Arial"/>
                  <a:sym typeface="Arial"/>
                </a:rPr>
              </a:br>
              <a:r>
                <a:rPr lang="en-US" sz="1000">
                  <a:solidFill>
                    <a:srgbClr val="FFFFFF"/>
                  </a:solidFill>
                  <a:latin typeface="Arial"/>
                  <a:ea typeface="Arial"/>
                  <a:cs typeface="Arial"/>
                  <a:sym typeface="Arial"/>
                </a:rPr>
                <a:t>Gaudi 1</a:t>
              </a:r>
              <a:endParaRPr/>
            </a:p>
          </p:txBody>
        </p:sp>
      </p:grpSp>
      <p:grpSp>
        <p:nvGrpSpPr>
          <p:cNvPr id="279" name="Google Shape;279;p6"/>
          <p:cNvGrpSpPr/>
          <p:nvPr/>
        </p:nvGrpSpPr>
        <p:grpSpPr>
          <a:xfrm>
            <a:off x="8806091" y="5143495"/>
            <a:ext cx="1309523" cy="1230771"/>
            <a:chOff x="8907691" y="4239254"/>
            <a:chExt cx="1309522" cy="1230771"/>
          </a:xfrm>
        </p:grpSpPr>
        <p:pic>
          <p:nvPicPr>
            <p:cNvPr descr="A rainbow colored background&#10;&#10;Description automatically generated" id="280" name="Google Shape;280;p6"/>
            <p:cNvPicPr preferRelativeResize="0"/>
            <p:nvPr/>
          </p:nvPicPr>
          <p:blipFill rotWithShape="1">
            <a:blip r:embed="rId9">
              <a:alphaModFix/>
            </a:blip>
            <a:srcRect b="0" l="0" r="0" t="0"/>
            <a:stretch/>
          </p:blipFill>
          <p:spPr>
            <a:xfrm rot="10800000">
              <a:off x="8907691" y="4239254"/>
              <a:ext cx="1230771" cy="1230771"/>
            </a:xfrm>
            <a:prstGeom prst="roundRect">
              <a:avLst>
                <a:gd fmla="val 4130" name="adj"/>
              </a:avLst>
            </a:prstGeom>
            <a:noFill/>
            <a:ln>
              <a:noFill/>
            </a:ln>
          </p:spPr>
        </p:pic>
        <p:sp>
          <p:nvSpPr>
            <p:cNvPr id="281" name="Google Shape;281;p6"/>
            <p:cNvSpPr/>
            <p:nvPr/>
          </p:nvSpPr>
          <p:spPr>
            <a:xfrm>
              <a:off x="9000322" y="4320003"/>
              <a:ext cx="1069271" cy="1069270"/>
            </a:xfrm>
            <a:prstGeom prst="roundRect">
              <a:avLst>
                <a:gd fmla="val 2893"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27">
                <a:solidFill>
                  <a:srgbClr val="FFFFFF"/>
                </a:solidFill>
                <a:latin typeface="Play"/>
                <a:ea typeface="Play"/>
                <a:cs typeface="Play"/>
                <a:sym typeface="Play"/>
              </a:endParaRPr>
            </a:p>
          </p:txBody>
        </p:sp>
        <p:sp>
          <p:nvSpPr>
            <p:cNvPr id="282" name="Google Shape;282;p6"/>
            <p:cNvSpPr txBox="1"/>
            <p:nvPr/>
          </p:nvSpPr>
          <p:spPr>
            <a:xfrm>
              <a:off x="9120810" y="4390206"/>
              <a:ext cx="823673" cy="369332"/>
            </a:xfrm>
            <a:prstGeom prst="rect">
              <a:avLst/>
            </a:prstGeom>
            <a:noFill/>
            <a:ln>
              <a:noFill/>
            </a:ln>
          </p:spPr>
          <p:txBody>
            <a:bodyPr anchorCtr="0" anchor="ctr" bIns="45700" lIns="0" spcFirstLastPara="1" rIns="0"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DL2q</a:t>
              </a:r>
              <a:endParaRPr/>
            </a:p>
          </p:txBody>
        </p:sp>
        <p:sp>
          <p:nvSpPr>
            <p:cNvPr id="283" name="Google Shape;283;p6"/>
            <p:cNvSpPr txBox="1"/>
            <p:nvPr/>
          </p:nvSpPr>
          <p:spPr>
            <a:xfrm>
              <a:off x="9112298" y="4980648"/>
              <a:ext cx="1104915" cy="40011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Qualcomm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AI100</a:t>
              </a:r>
              <a:endParaRPr/>
            </a:p>
          </p:txBody>
        </p:sp>
      </p:grpSp>
      <p:sp>
        <p:nvSpPr>
          <p:cNvPr id="284" name="Google Shape;284;p6"/>
          <p:cNvSpPr txBox="1"/>
          <p:nvPr>
            <p:ph type="title"/>
          </p:nvPr>
        </p:nvSpPr>
        <p:spPr>
          <a:xfrm>
            <a:off x="345905" y="1271356"/>
            <a:ext cx="11430001" cy="6381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Play"/>
              <a:buNone/>
            </a:pPr>
            <a:r>
              <a:rPr lang="en-US" sz="3600"/>
              <a:t>GPUs and accelerators</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25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25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25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25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25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25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25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25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25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25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25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25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25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7"/>
          <p:cNvSpPr/>
          <p:nvPr/>
        </p:nvSpPr>
        <p:spPr>
          <a:xfrm>
            <a:off x="442943" y="1898737"/>
            <a:ext cx="11426283" cy="2027384"/>
          </a:xfrm>
          <a:prstGeom prst="roundRect">
            <a:avLst>
              <a:gd fmla="val 9270" name="adj"/>
            </a:avLst>
          </a:prstGeom>
          <a:solidFill>
            <a:srgbClr val="FEFEFE"/>
          </a:solidFill>
          <a:ln cap="flat" cmpd="sng" w="19050">
            <a:solidFill>
              <a:srgbClr val="0073E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1" name="Google Shape;291;p7"/>
          <p:cNvSpPr txBox="1"/>
          <p:nvPr>
            <p:ph type="title"/>
          </p:nvPr>
        </p:nvSpPr>
        <p:spPr>
          <a:xfrm>
            <a:off x="279051" y="1167471"/>
            <a:ext cx="10515600" cy="6543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lay"/>
              <a:buNone/>
            </a:pPr>
            <a:r>
              <a:rPr lang="en-US" sz="3600"/>
              <a:t>Storage &amp; managed services for AI/ML apps</a:t>
            </a:r>
            <a:endParaRPr/>
          </a:p>
        </p:txBody>
      </p:sp>
      <p:pic>
        <p:nvPicPr>
          <p:cNvPr id="292" name="Google Shape;292;p7"/>
          <p:cNvPicPr preferRelativeResize="0"/>
          <p:nvPr/>
        </p:nvPicPr>
        <p:blipFill rotWithShape="1">
          <a:blip r:embed="rId3">
            <a:alphaModFix/>
          </a:blip>
          <a:srcRect b="0" l="0" r="0" t="0"/>
          <a:stretch/>
        </p:blipFill>
        <p:spPr>
          <a:xfrm>
            <a:off x="1902927" y="2187672"/>
            <a:ext cx="1005840" cy="1005840"/>
          </a:xfrm>
          <a:prstGeom prst="rect">
            <a:avLst/>
          </a:prstGeom>
          <a:noFill/>
          <a:ln>
            <a:noFill/>
          </a:ln>
        </p:spPr>
      </p:pic>
      <p:pic>
        <p:nvPicPr>
          <p:cNvPr id="293" name="Google Shape;293;p7"/>
          <p:cNvPicPr preferRelativeResize="0"/>
          <p:nvPr/>
        </p:nvPicPr>
        <p:blipFill rotWithShape="1">
          <a:blip r:embed="rId4">
            <a:alphaModFix/>
          </a:blip>
          <a:srcRect b="0" l="0" r="0" t="0"/>
          <a:stretch/>
        </p:blipFill>
        <p:spPr>
          <a:xfrm>
            <a:off x="9880686" y="2192061"/>
            <a:ext cx="1005840" cy="1005840"/>
          </a:xfrm>
          <a:prstGeom prst="rect">
            <a:avLst/>
          </a:prstGeom>
          <a:noFill/>
          <a:ln>
            <a:noFill/>
          </a:ln>
        </p:spPr>
      </p:pic>
      <p:pic>
        <p:nvPicPr>
          <p:cNvPr id="294" name="Google Shape;294;p7"/>
          <p:cNvPicPr preferRelativeResize="0"/>
          <p:nvPr/>
        </p:nvPicPr>
        <p:blipFill rotWithShape="1">
          <a:blip r:embed="rId5">
            <a:alphaModFix/>
          </a:blip>
          <a:srcRect b="0" l="0" r="0" t="0"/>
          <a:stretch/>
        </p:blipFill>
        <p:spPr>
          <a:xfrm>
            <a:off x="7177473" y="2192882"/>
            <a:ext cx="1005840" cy="1005840"/>
          </a:xfrm>
          <a:prstGeom prst="rect">
            <a:avLst/>
          </a:prstGeom>
          <a:noFill/>
          <a:ln>
            <a:noFill/>
          </a:ln>
        </p:spPr>
      </p:pic>
      <p:pic>
        <p:nvPicPr>
          <p:cNvPr id="295" name="Google Shape;295;p7"/>
          <p:cNvPicPr preferRelativeResize="0"/>
          <p:nvPr/>
        </p:nvPicPr>
        <p:blipFill rotWithShape="1">
          <a:blip r:embed="rId6">
            <a:alphaModFix/>
          </a:blip>
          <a:srcRect b="0" l="0" r="0" t="0"/>
          <a:stretch/>
        </p:blipFill>
        <p:spPr>
          <a:xfrm>
            <a:off x="4531011" y="2187672"/>
            <a:ext cx="1005840" cy="1005840"/>
          </a:xfrm>
          <a:prstGeom prst="rect">
            <a:avLst/>
          </a:prstGeom>
          <a:noFill/>
          <a:ln>
            <a:noFill/>
          </a:ln>
        </p:spPr>
      </p:pic>
      <p:sp>
        <p:nvSpPr>
          <p:cNvPr id="296" name="Google Shape;296;p7"/>
          <p:cNvSpPr txBox="1"/>
          <p:nvPr/>
        </p:nvSpPr>
        <p:spPr>
          <a:xfrm>
            <a:off x="3816330" y="3271801"/>
            <a:ext cx="2401874" cy="6232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Play"/>
              <a:buNone/>
            </a:pPr>
            <a:r>
              <a:rPr lang="en-US" sz="2000">
                <a:solidFill>
                  <a:schemeClr val="dk1"/>
                </a:solidFill>
                <a:latin typeface="Arial"/>
                <a:ea typeface="Arial"/>
                <a:cs typeface="Arial"/>
                <a:sym typeface="Arial"/>
              </a:rPr>
              <a:t>Amazon EC2 local storage</a:t>
            </a:r>
            <a:endParaRPr/>
          </a:p>
        </p:txBody>
      </p:sp>
      <p:sp>
        <p:nvSpPr>
          <p:cNvPr id="297" name="Google Shape;297;p7"/>
          <p:cNvSpPr txBox="1"/>
          <p:nvPr/>
        </p:nvSpPr>
        <p:spPr>
          <a:xfrm>
            <a:off x="1430864" y="3330562"/>
            <a:ext cx="1949967" cy="50629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Play"/>
              <a:buNone/>
            </a:pPr>
            <a:r>
              <a:rPr lang="en-US" sz="2000">
                <a:solidFill>
                  <a:schemeClr val="dk1"/>
                </a:solidFill>
                <a:latin typeface="Arial"/>
                <a:ea typeface="Arial"/>
                <a:cs typeface="Arial"/>
                <a:sym typeface="Arial"/>
              </a:rPr>
              <a:t>Amazon EBS</a:t>
            </a:r>
            <a:endParaRPr/>
          </a:p>
        </p:txBody>
      </p:sp>
      <p:sp>
        <p:nvSpPr>
          <p:cNvPr id="298" name="Google Shape;298;p7"/>
          <p:cNvSpPr txBox="1"/>
          <p:nvPr/>
        </p:nvSpPr>
        <p:spPr>
          <a:xfrm>
            <a:off x="9199976" y="3284771"/>
            <a:ext cx="2170865" cy="76997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Play"/>
              <a:buNone/>
            </a:pPr>
            <a:r>
              <a:rPr lang="en-US" sz="2000">
                <a:solidFill>
                  <a:schemeClr val="dk1"/>
                </a:solidFill>
                <a:latin typeface="Arial"/>
                <a:ea typeface="Arial"/>
                <a:cs typeface="Arial"/>
                <a:sym typeface="Arial"/>
              </a:rPr>
              <a:t>Amazon FSx for Lustre</a:t>
            </a:r>
            <a:endParaRPr/>
          </a:p>
        </p:txBody>
      </p:sp>
      <p:sp>
        <p:nvSpPr>
          <p:cNvPr id="299" name="Google Shape;299;p7"/>
          <p:cNvSpPr txBox="1"/>
          <p:nvPr/>
        </p:nvSpPr>
        <p:spPr>
          <a:xfrm>
            <a:off x="6513377" y="3345155"/>
            <a:ext cx="2401874" cy="47655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Play"/>
              <a:buNone/>
            </a:pPr>
            <a:r>
              <a:rPr lang="en-US" sz="2000">
                <a:solidFill>
                  <a:schemeClr val="dk1"/>
                </a:solidFill>
                <a:latin typeface="Arial"/>
                <a:ea typeface="Arial"/>
                <a:cs typeface="Arial"/>
                <a:sym typeface="Arial"/>
              </a:rPr>
              <a:t>Amazon S3</a:t>
            </a:r>
            <a:endParaRPr/>
          </a:p>
        </p:txBody>
      </p:sp>
      <p:sp>
        <p:nvSpPr>
          <p:cNvPr id="300" name="Google Shape;300;p7"/>
          <p:cNvSpPr/>
          <p:nvPr/>
        </p:nvSpPr>
        <p:spPr>
          <a:xfrm rot="-5400000">
            <a:off x="-225817" y="2529484"/>
            <a:ext cx="2069570" cy="783695"/>
          </a:xfrm>
          <a:prstGeom prst="roundRect">
            <a:avLst>
              <a:gd fmla="val 32985" name="adj"/>
            </a:avLst>
          </a:prstGeom>
          <a:solidFill>
            <a:schemeClr val="lt1"/>
          </a:solidFill>
          <a:ln cap="flat" cmpd="sng" w="19050">
            <a:solidFill>
              <a:srgbClr val="0073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Storage services</a:t>
            </a:r>
            <a:endParaRPr/>
          </a:p>
        </p:txBody>
      </p:sp>
      <p:sp>
        <p:nvSpPr>
          <p:cNvPr id="301" name="Google Shape;301;p7"/>
          <p:cNvSpPr/>
          <p:nvPr/>
        </p:nvSpPr>
        <p:spPr>
          <a:xfrm>
            <a:off x="442943" y="4200222"/>
            <a:ext cx="11426283" cy="2378927"/>
          </a:xfrm>
          <a:prstGeom prst="roundRect">
            <a:avLst>
              <a:gd fmla="val 9270" name="adj"/>
            </a:avLst>
          </a:prstGeom>
          <a:solidFill>
            <a:srgbClr val="FEFEFE"/>
          </a:solidFill>
          <a:ln cap="flat" cmpd="sng" w="19050">
            <a:solidFill>
              <a:srgbClr val="0C0C0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2" name="Google Shape;302;p7"/>
          <p:cNvSpPr/>
          <p:nvPr/>
        </p:nvSpPr>
        <p:spPr>
          <a:xfrm rot="-5400000">
            <a:off x="-354673" y="4997837"/>
            <a:ext cx="2378928" cy="783695"/>
          </a:xfrm>
          <a:prstGeom prst="roundRect">
            <a:avLst>
              <a:gd fmla="val 32985" name="adj"/>
            </a:avLst>
          </a:prstGeom>
          <a:solidFill>
            <a:schemeClr val="lt1"/>
          </a:solidFill>
          <a:ln cap="flat" cmpd="sng" w="9525">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Managed </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services</a:t>
            </a:r>
            <a:endParaRPr/>
          </a:p>
        </p:txBody>
      </p:sp>
      <p:sp>
        <p:nvSpPr>
          <p:cNvPr id="303" name="Google Shape;303;p7"/>
          <p:cNvSpPr txBox="1"/>
          <p:nvPr/>
        </p:nvSpPr>
        <p:spPr>
          <a:xfrm>
            <a:off x="1625639" y="5699076"/>
            <a:ext cx="157847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Amazon </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SageMaker</a:t>
            </a:r>
            <a:endParaRPr/>
          </a:p>
        </p:txBody>
      </p:sp>
      <p:sp>
        <p:nvSpPr>
          <p:cNvPr id="304" name="Google Shape;304;p7"/>
          <p:cNvSpPr txBox="1"/>
          <p:nvPr/>
        </p:nvSpPr>
        <p:spPr>
          <a:xfrm>
            <a:off x="3445923" y="5852964"/>
            <a:ext cx="213080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Amazon EKS</a:t>
            </a:r>
            <a:endParaRPr/>
          </a:p>
        </p:txBody>
      </p:sp>
      <p:sp>
        <p:nvSpPr>
          <p:cNvPr id="305" name="Google Shape;305;p7"/>
          <p:cNvSpPr txBox="1"/>
          <p:nvPr/>
        </p:nvSpPr>
        <p:spPr>
          <a:xfrm>
            <a:off x="5842817" y="5699076"/>
            <a:ext cx="157767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Amazon ECS</a:t>
            </a:r>
            <a:endParaRPr/>
          </a:p>
        </p:txBody>
      </p:sp>
      <p:pic>
        <p:nvPicPr>
          <p:cNvPr id="306" name="Google Shape;306;p7"/>
          <p:cNvPicPr preferRelativeResize="0"/>
          <p:nvPr/>
        </p:nvPicPr>
        <p:blipFill rotWithShape="1">
          <a:blip r:embed="rId7">
            <a:alphaModFix/>
          </a:blip>
          <a:srcRect b="0" l="0" r="0" t="0"/>
          <a:stretch/>
        </p:blipFill>
        <p:spPr>
          <a:xfrm>
            <a:off x="1903037" y="4613384"/>
            <a:ext cx="1005840" cy="1005840"/>
          </a:xfrm>
          <a:prstGeom prst="rect">
            <a:avLst/>
          </a:prstGeom>
          <a:noFill/>
          <a:ln>
            <a:noFill/>
          </a:ln>
        </p:spPr>
      </p:pic>
      <p:pic>
        <p:nvPicPr>
          <p:cNvPr id="307" name="Google Shape;307;p7"/>
          <p:cNvPicPr preferRelativeResize="0"/>
          <p:nvPr/>
        </p:nvPicPr>
        <p:blipFill rotWithShape="1">
          <a:blip r:embed="rId8">
            <a:alphaModFix/>
          </a:blip>
          <a:srcRect b="0" l="0" r="0" t="0"/>
          <a:stretch/>
        </p:blipFill>
        <p:spPr>
          <a:xfrm>
            <a:off x="6119817" y="4613384"/>
            <a:ext cx="1005840" cy="1005840"/>
          </a:xfrm>
          <a:prstGeom prst="rect">
            <a:avLst/>
          </a:prstGeom>
          <a:noFill/>
          <a:ln>
            <a:noFill/>
          </a:ln>
        </p:spPr>
      </p:pic>
      <p:pic>
        <p:nvPicPr>
          <p:cNvPr id="308" name="Google Shape;308;p7"/>
          <p:cNvPicPr preferRelativeResize="0"/>
          <p:nvPr/>
        </p:nvPicPr>
        <p:blipFill rotWithShape="1">
          <a:blip r:embed="rId9">
            <a:alphaModFix/>
          </a:blip>
          <a:srcRect b="0" l="0" r="0" t="0"/>
          <a:stretch/>
        </p:blipFill>
        <p:spPr>
          <a:xfrm>
            <a:off x="4011427" y="4613384"/>
            <a:ext cx="1005840" cy="1005840"/>
          </a:xfrm>
          <a:prstGeom prst="rect">
            <a:avLst/>
          </a:prstGeom>
          <a:noFill/>
          <a:ln>
            <a:noFill/>
          </a:ln>
        </p:spPr>
      </p:pic>
      <p:pic>
        <p:nvPicPr>
          <p:cNvPr id="309" name="Google Shape;309;p7"/>
          <p:cNvPicPr preferRelativeResize="0"/>
          <p:nvPr/>
        </p:nvPicPr>
        <p:blipFill rotWithShape="1">
          <a:blip r:embed="rId10">
            <a:alphaModFix/>
          </a:blip>
          <a:srcRect b="0" l="0" r="0" t="0"/>
          <a:stretch/>
        </p:blipFill>
        <p:spPr>
          <a:xfrm>
            <a:off x="8228207" y="4613384"/>
            <a:ext cx="1005840" cy="1005840"/>
          </a:xfrm>
          <a:prstGeom prst="rect">
            <a:avLst/>
          </a:prstGeom>
          <a:noFill/>
          <a:ln>
            <a:noFill/>
          </a:ln>
        </p:spPr>
      </p:pic>
      <p:sp>
        <p:nvSpPr>
          <p:cNvPr id="310" name="Google Shape;310;p7"/>
          <p:cNvSpPr txBox="1"/>
          <p:nvPr/>
        </p:nvSpPr>
        <p:spPr>
          <a:xfrm>
            <a:off x="7447032" y="5699076"/>
            <a:ext cx="25813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AWS </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ParallelCluster</a:t>
            </a:r>
            <a:endParaRPr/>
          </a:p>
        </p:txBody>
      </p:sp>
      <p:pic>
        <p:nvPicPr>
          <p:cNvPr id="311" name="Google Shape;311;p7"/>
          <p:cNvPicPr preferRelativeResize="0"/>
          <p:nvPr/>
        </p:nvPicPr>
        <p:blipFill rotWithShape="1">
          <a:blip r:embed="rId11">
            <a:alphaModFix/>
          </a:blip>
          <a:srcRect b="0" l="0" r="0" t="0"/>
          <a:stretch/>
        </p:blipFill>
        <p:spPr>
          <a:xfrm>
            <a:off x="10336599" y="4613384"/>
            <a:ext cx="1005840" cy="1005840"/>
          </a:xfrm>
          <a:prstGeom prst="rect">
            <a:avLst/>
          </a:prstGeom>
          <a:noFill/>
          <a:ln>
            <a:noFill/>
          </a:ln>
        </p:spPr>
      </p:pic>
      <p:sp>
        <p:nvSpPr>
          <p:cNvPr id="312" name="Google Shape;312;p7"/>
          <p:cNvSpPr txBox="1"/>
          <p:nvPr/>
        </p:nvSpPr>
        <p:spPr>
          <a:xfrm>
            <a:off x="10065510" y="5852964"/>
            <a:ext cx="158935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AWS Batch</a:t>
            </a:r>
            <a:endParaRPr/>
          </a:p>
        </p:txBody>
      </p:sp>
      <p:pic>
        <p:nvPicPr>
          <p:cNvPr descr="A blue background with white text&#10;&#10;AI-generated content may be incorrect." id="313" name="Google Shape;313;p7"/>
          <p:cNvPicPr preferRelativeResize="0"/>
          <p:nvPr/>
        </p:nvPicPr>
        <p:blipFill rotWithShape="1">
          <a:blip r:embed="rId12">
            <a:alphaModFix/>
          </a:blip>
          <a:srcRect b="17918" l="0" r="0" t="23085"/>
          <a:stretch/>
        </p:blipFill>
        <p:spPr>
          <a:xfrm>
            <a:off x="0" y="-3849"/>
            <a:ext cx="12192000" cy="10515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8"/>
          <p:cNvSpPr/>
          <p:nvPr/>
        </p:nvSpPr>
        <p:spPr>
          <a:xfrm>
            <a:off x="650792" y="1618944"/>
            <a:ext cx="1142038" cy="485741"/>
          </a:xfrm>
          <a:prstGeom prst="roundRect">
            <a:avLst>
              <a:gd fmla="val 50000" name="adj"/>
            </a:avLst>
          </a:prstGeom>
          <a:noFill/>
          <a:ln cap="flat" cmpd="sng" w="38100">
            <a:solidFill>
              <a:schemeClr val="dk1"/>
            </a:solidFill>
            <a:prstDash val="solid"/>
            <a:miter lim="800000"/>
            <a:headEnd len="sm" w="sm" type="none"/>
            <a:tailEnd len="sm" w="sm" type="none"/>
          </a:ln>
        </p:spPr>
        <p:txBody>
          <a:bodyPr anchorCtr="0" anchor="ctr" bIns="0" lIns="36575" spcFirstLastPara="1" rIns="0" wrap="square" tIns="27425">
            <a:noAutofit/>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NEW</a:t>
            </a:r>
            <a:endParaRPr/>
          </a:p>
        </p:txBody>
      </p:sp>
      <p:sp>
        <p:nvSpPr>
          <p:cNvPr id="320" name="Google Shape;320;p8"/>
          <p:cNvSpPr txBox="1"/>
          <p:nvPr/>
        </p:nvSpPr>
        <p:spPr>
          <a:xfrm>
            <a:off x="5748270" y="1861814"/>
            <a:ext cx="596065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892DC"/>
              </a:buClr>
              <a:buSzPts val="2000"/>
              <a:buFont typeface="Arial"/>
              <a:buNone/>
            </a:pPr>
            <a:r>
              <a:rPr b="1" i="0" lang="en-US" sz="2000" u="none" cap="none" strike="noStrike">
                <a:solidFill>
                  <a:srgbClr val="4892DC"/>
                </a:solidFill>
                <a:latin typeface="Arial"/>
                <a:ea typeface="Arial"/>
                <a:cs typeface="Arial"/>
                <a:sym typeface="Arial"/>
              </a:rPr>
              <a:t>Collaborate and build faster with</a:t>
            </a:r>
            <a:r>
              <a:rPr b="1"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a single data and AI development environment </a:t>
            </a:r>
            <a:endParaRPr/>
          </a:p>
        </p:txBody>
      </p:sp>
      <p:sp>
        <p:nvSpPr>
          <p:cNvPr id="321" name="Google Shape;321;p8"/>
          <p:cNvSpPr txBox="1"/>
          <p:nvPr/>
        </p:nvSpPr>
        <p:spPr>
          <a:xfrm>
            <a:off x="5748270" y="2954789"/>
            <a:ext cx="579293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892DC"/>
              </a:buClr>
              <a:buSzPts val="2000"/>
              <a:buFont typeface="Arial"/>
              <a:buNone/>
            </a:pPr>
            <a:r>
              <a:rPr b="1" lang="en-US" sz="2000">
                <a:solidFill>
                  <a:srgbClr val="4892DC"/>
                </a:solidFill>
                <a:latin typeface="Arial"/>
                <a:ea typeface="Arial"/>
                <a:cs typeface="Arial"/>
                <a:sym typeface="Arial"/>
              </a:rPr>
              <a:t>Develop and scale AI use cases </a:t>
            </a:r>
            <a:r>
              <a:rPr b="0" i="0" lang="en-US" sz="2000" u="none" cap="none" strike="noStrike">
                <a:solidFill>
                  <a:schemeClr val="dk1"/>
                </a:solidFill>
                <a:latin typeface="Arial"/>
                <a:ea typeface="Arial"/>
                <a:cs typeface="Arial"/>
                <a:sym typeface="Arial"/>
              </a:rPr>
              <a:t>with the broadest set of tools</a:t>
            </a:r>
            <a:endParaRPr/>
          </a:p>
        </p:txBody>
      </p:sp>
      <p:sp>
        <p:nvSpPr>
          <p:cNvPr id="322" name="Google Shape;322;p8"/>
          <p:cNvSpPr txBox="1"/>
          <p:nvPr/>
        </p:nvSpPr>
        <p:spPr>
          <a:xfrm>
            <a:off x="5748270" y="4047764"/>
            <a:ext cx="536959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892DC"/>
              </a:buClr>
              <a:buSzPts val="2000"/>
              <a:buFont typeface="Arial"/>
              <a:buNone/>
            </a:pPr>
            <a:r>
              <a:rPr b="1" lang="en-US" sz="2000">
                <a:solidFill>
                  <a:srgbClr val="4892DC"/>
                </a:solidFill>
                <a:latin typeface="Arial"/>
                <a:ea typeface="Arial"/>
                <a:cs typeface="Arial"/>
                <a:sym typeface="Arial"/>
              </a:rPr>
              <a:t>Reduce data silos with </a:t>
            </a:r>
            <a:r>
              <a:rPr b="0" i="0" lang="en-US" sz="2000" u="none" cap="none" strike="noStrike">
                <a:solidFill>
                  <a:schemeClr val="dk1"/>
                </a:solidFill>
                <a:latin typeface="Arial"/>
                <a:ea typeface="Arial"/>
                <a:cs typeface="Arial"/>
                <a:sym typeface="Arial"/>
              </a:rPr>
              <a:t>an open lakehouse to unify all your data</a:t>
            </a:r>
            <a:endParaRPr/>
          </a:p>
        </p:txBody>
      </p:sp>
      <p:sp>
        <p:nvSpPr>
          <p:cNvPr id="323" name="Google Shape;323;p8"/>
          <p:cNvSpPr txBox="1"/>
          <p:nvPr/>
        </p:nvSpPr>
        <p:spPr>
          <a:xfrm>
            <a:off x="5748270" y="5140739"/>
            <a:ext cx="579293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892DC"/>
              </a:buClr>
              <a:buSzPts val="2000"/>
              <a:buFont typeface="Arial"/>
              <a:buNone/>
            </a:pPr>
            <a:r>
              <a:rPr b="1" lang="en-US" sz="2000">
                <a:solidFill>
                  <a:srgbClr val="4892DC"/>
                </a:solidFill>
                <a:latin typeface="Arial"/>
                <a:ea typeface="Arial"/>
                <a:cs typeface="Arial"/>
                <a:sym typeface="Arial"/>
              </a:rPr>
              <a:t>Meet your enterprise security needs </a:t>
            </a:r>
            <a:r>
              <a:rPr b="0" i="0" lang="en-US" sz="2000" u="none" cap="none" strike="noStrike">
                <a:solidFill>
                  <a:schemeClr val="dk1"/>
                </a:solidFill>
                <a:latin typeface="Arial"/>
                <a:ea typeface="Arial"/>
                <a:cs typeface="Arial"/>
                <a:sym typeface="Arial"/>
              </a:rPr>
              <a:t>built-in data and AI governance</a:t>
            </a:r>
            <a:endParaRPr/>
          </a:p>
        </p:txBody>
      </p:sp>
      <p:pic>
        <p:nvPicPr>
          <p:cNvPr descr="A blue background with white text&#10;&#10;AI-generated content may be incorrect." id="324" name="Google Shape;324;p8"/>
          <p:cNvPicPr preferRelativeResize="0"/>
          <p:nvPr/>
        </p:nvPicPr>
        <p:blipFill rotWithShape="1">
          <a:blip r:embed="rId3">
            <a:alphaModFix/>
          </a:blip>
          <a:srcRect b="17918" l="0" r="0" t="23085"/>
          <a:stretch/>
        </p:blipFill>
        <p:spPr>
          <a:xfrm>
            <a:off x="0" y="0"/>
            <a:ext cx="12192000" cy="10515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15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15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15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A purple and pink gradient on a black background&#10;&#10;Description automatically generated" id="330" name="Google Shape;330;p9"/>
          <p:cNvPicPr preferRelativeResize="0"/>
          <p:nvPr/>
        </p:nvPicPr>
        <p:blipFill rotWithShape="1">
          <a:blip r:embed="rId3">
            <a:alphaModFix/>
          </a:blip>
          <a:srcRect b="34892" l="0" r="0" t="18788"/>
          <a:stretch/>
        </p:blipFill>
        <p:spPr>
          <a:xfrm>
            <a:off x="609600" y="1268754"/>
            <a:ext cx="10972800" cy="5082492"/>
          </a:xfrm>
          <a:prstGeom prst="rect">
            <a:avLst/>
          </a:prstGeom>
          <a:noFill/>
          <a:ln>
            <a:noFill/>
          </a:ln>
        </p:spPr>
      </p:pic>
      <p:sp>
        <p:nvSpPr>
          <p:cNvPr id="331" name="Google Shape;331;p9"/>
          <p:cNvSpPr txBox="1"/>
          <p:nvPr/>
        </p:nvSpPr>
        <p:spPr>
          <a:xfrm>
            <a:off x="4945027" y="1429233"/>
            <a:ext cx="3362709" cy="538417"/>
          </a:xfrm>
          <a:prstGeom prst="rect">
            <a:avLst/>
          </a:prstGeom>
          <a:noFill/>
          <a:ln>
            <a:noFill/>
          </a:ln>
        </p:spPr>
        <p:txBody>
          <a:bodyPr anchorCtr="0" anchor="t" bIns="45700" lIns="0" spcFirstLastPara="1" rIns="0" wrap="square" tIns="45700">
            <a:spAutoFit/>
          </a:bodyPr>
          <a:lstStyle/>
          <a:p>
            <a:pPr indent="0" lvl="0" marL="0" marR="0" rtl="0" algn="l">
              <a:lnSpc>
                <a:spcPct val="90000"/>
              </a:lnSpc>
              <a:spcBef>
                <a:spcPts val="0"/>
              </a:spcBef>
              <a:spcAft>
                <a:spcPts val="0"/>
              </a:spcAft>
              <a:buClr>
                <a:schemeClr val="dk1"/>
              </a:buClr>
              <a:buSzPts val="2880"/>
              <a:buFont typeface="Play"/>
              <a:buNone/>
            </a:pPr>
            <a:r>
              <a:rPr b="0" i="0" lang="en-US" sz="3200">
                <a:solidFill>
                  <a:schemeClr val="dk1"/>
                </a:solidFill>
                <a:latin typeface="Play"/>
                <a:ea typeface="Play"/>
                <a:cs typeface="Play"/>
                <a:sym typeface="Play"/>
              </a:rPr>
              <a:t>Amazon</a:t>
            </a:r>
            <a:r>
              <a:rPr b="0" i="0" lang="en-US" sz="2400">
                <a:solidFill>
                  <a:schemeClr val="dk1"/>
                </a:solidFill>
                <a:latin typeface="Play"/>
                <a:ea typeface="Play"/>
                <a:cs typeface="Play"/>
                <a:sym typeface="Play"/>
              </a:rPr>
              <a:t> </a:t>
            </a:r>
            <a:r>
              <a:rPr b="0" i="0" lang="en-US" sz="3200">
                <a:solidFill>
                  <a:schemeClr val="dk1"/>
                </a:solidFill>
                <a:latin typeface="Play"/>
                <a:ea typeface="Play"/>
                <a:cs typeface="Play"/>
                <a:sym typeface="Play"/>
              </a:rPr>
              <a:t>SageMaker</a:t>
            </a:r>
            <a:endParaRPr/>
          </a:p>
        </p:txBody>
      </p:sp>
      <p:pic>
        <p:nvPicPr>
          <p:cNvPr descr="A blue background with white text&#10;&#10;AI-generated content may be incorrect." id="332" name="Google Shape;332;p9"/>
          <p:cNvPicPr preferRelativeResize="0"/>
          <p:nvPr>
            <p:ph idx="1" type="body"/>
          </p:nvPr>
        </p:nvPicPr>
        <p:blipFill rotWithShape="1">
          <a:blip r:embed="rId4">
            <a:alphaModFix/>
          </a:blip>
          <a:srcRect b="17918" l="0" r="0" t="23085"/>
          <a:stretch/>
        </p:blipFill>
        <p:spPr>
          <a:xfrm>
            <a:off x="0" y="0"/>
            <a:ext cx="12192000" cy="1051560"/>
          </a:xfrm>
          <a:prstGeom prst="rect">
            <a:avLst/>
          </a:prstGeom>
          <a:noFill/>
          <a:ln>
            <a:noFill/>
          </a:ln>
        </p:spPr>
      </p:pic>
      <p:sp>
        <p:nvSpPr>
          <p:cNvPr id="333" name="Google Shape;333;p9"/>
          <p:cNvSpPr txBox="1"/>
          <p:nvPr/>
        </p:nvSpPr>
        <p:spPr>
          <a:xfrm>
            <a:off x="2224411" y="2529338"/>
            <a:ext cx="7743177" cy="892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Amazon SageMaker Unified Studio </a:t>
            </a:r>
            <a:r>
              <a:rPr b="0" i="0" lang="en-US" sz="2000" u="none" cap="none" strike="noStrike">
                <a:solidFill>
                  <a:schemeClr val="dk1"/>
                </a:solidFill>
                <a:latin typeface="Arial"/>
                <a:ea typeface="Arial"/>
                <a:cs typeface="Arial"/>
                <a:sym typeface="Arial"/>
              </a:rPr>
              <a:t>(preview)</a:t>
            </a:r>
            <a:endParaRPr b="0" i="0" sz="3200" u="none" cap="none" strike="noStrike">
              <a:solidFill>
                <a:schemeClr val="dk1"/>
              </a:solidFill>
              <a:latin typeface="Arial"/>
              <a:ea typeface="Arial"/>
              <a:cs typeface="Arial"/>
              <a:sym typeface="Arial"/>
            </a:endParaRPr>
          </a:p>
        </p:txBody>
      </p:sp>
      <p:sp>
        <p:nvSpPr>
          <p:cNvPr id="334" name="Google Shape;334;p9"/>
          <p:cNvSpPr txBox="1"/>
          <p:nvPr/>
        </p:nvSpPr>
        <p:spPr>
          <a:xfrm>
            <a:off x="3987315" y="3755653"/>
            <a:ext cx="1521376" cy="2616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100"/>
              <a:buFont typeface="Play"/>
              <a:buNone/>
            </a:pPr>
            <a:r>
              <a:rPr b="0" i="0" lang="en-US" sz="1100" u="none" cap="none" strike="noStrike">
                <a:solidFill>
                  <a:srgbClr val="FFFFFF"/>
                </a:solidFill>
                <a:latin typeface="Play"/>
                <a:ea typeface="Play"/>
                <a:cs typeface="Play"/>
                <a:sym typeface="Play"/>
              </a:rPr>
              <a:t>Model Development</a:t>
            </a:r>
            <a:endParaRPr/>
          </a:p>
        </p:txBody>
      </p:sp>
      <p:sp>
        <p:nvSpPr>
          <p:cNvPr id="335" name="Google Shape;335;p9"/>
          <p:cNvSpPr txBox="1"/>
          <p:nvPr/>
        </p:nvSpPr>
        <p:spPr>
          <a:xfrm>
            <a:off x="2575622" y="3755653"/>
            <a:ext cx="1521376" cy="2616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100"/>
              <a:buFont typeface="Play"/>
              <a:buNone/>
            </a:pPr>
            <a:r>
              <a:rPr b="0" i="0" lang="en-US" sz="1100" u="none" cap="none" strike="noStrike">
                <a:solidFill>
                  <a:srgbClr val="FFFFFF"/>
                </a:solidFill>
                <a:latin typeface="Play"/>
                <a:ea typeface="Play"/>
                <a:cs typeface="Play"/>
                <a:sym typeface="Play"/>
              </a:rPr>
              <a:t>SQL Analytics</a:t>
            </a:r>
            <a:endParaRPr/>
          </a:p>
        </p:txBody>
      </p:sp>
      <p:sp>
        <p:nvSpPr>
          <p:cNvPr id="336" name="Google Shape;336;p9"/>
          <p:cNvSpPr txBox="1"/>
          <p:nvPr/>
        </p:nvSpPr>
        <p:spPr>
          <a:xfrm>
            <a:off x="1213890" y="3755653"/>
            <a:ext cx="1521376" cy="2616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100"/>
              <a:buFont typeface="Play"/>
              <a:buNone/>
            </a:pPr>
            <a:r>
              <a:rPr b="0" i="0" lang="en-US" sz="1100" u="none" cap="none" strike="noStrike">
                <a:solidFill>
                  <a:srgbClr val="FFFFFF"/>
                </a:solidFill>
                <a:latin typeface="Play"/>
                <a:ea typeface="Play"/>
                <a:cs typeface="Play"/>
                <a:sym typeface="Play"/>
              </a:rPr>
              <a:t>Data Processing</a:t>
            </a:r>
            <a:endParaRPr/>
          </a:p>
        </p:txBody>
      </p:sp>
      <p:sp>
        <p:nvSpPr>
          <p:cNvPr id="337" name="Google Shape;337;p9"/>
          <p:cNvSpPr txBox="1"/>
          <p:nvPr/>
        </p:nvSpPr>
        <p:spPr>
          <a:xfrm>
            <a:off x="7168455" y="3751780"/>
            <a:ext cx="1074285" cy="2616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100"/>
              <a:buFont typeface="Play"/>
              <a:buNone/>
            </a:pPr>
            <a:r>
              <a:rPr b="0" i="0" lang="en-US" sz="1100" u="none" cap="none" strike="noStrike">
                <a:solidFill>
                  <a:srgbClr val="FFFFFF"/>
                </a:solidFill>
                <a:latin typeface="Play"/>
                <a:ea typeface="Play"/>
                <a:cs typeface="Play"/>
                <a:sym typeface="Play"/>
              </a:rPr>
              <a:t>Streaming</a:t>
            </a:r>
            <a:endParaRPr/>
          </a:p>
        </p:txBody>
      </p:sp>
      <p:sp>
        <p:nvSpPr>
          <p:cNvPr id="338" name="Google Shape;338;p9"/>
          <p:cNvSpPr txBox="1"/>
          <p:nvPr/>
        </p:nvSpPr>
        <p:spPr>
          <a:xfrm>
            <a:off x="5530021" y="3755653"/>
            <a:ext cx="166621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100"/>
              <a:buFont typeface="Play"/>
              <a:buNone/>
            </a:pPr>
            <a:r>
              <a:rPr b="0" i="0" lang="en-US" sz="1100" u="none" cap="none" strike="noStrike">
                <a:solidFill>
                  <a:srgbClr val="FFFFFF"/>
                </a:solidFill>
                <a:latin typeface="Play"/>
                <a:ea typeface="Play"/>
                <a:cs typeface="Play"/>
                <a:sym typeface="Play"/>
              </a:rPr>
              <a:t>Gen AI APP Development</a:t>
            </a:r>
            <a:endParaRPr/>
          </a:p>
        </p:txBody>
      </p:sp>
      <p:sp>
        <p:nvSpPr>
          <p:cNvPr id="339" name="Google Shape;339;p9"/>
          <p:cNvSpPr txBox="1"/>
          <p:nvPr/>
        </p:nvSpPr>
        <p:spPr>
          <a:xfrm>
            <a:off x="9616378" y="3727183"/>
            <a:ext cx="1712597" cy="2616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100"/>
              <a:buFont typeface="Play"/>
              <a:buNone/>
            </a:pPr>
            <a:r>
              <a:rPr b="0" i="0" lang="en-US" sz="1100" u="none" cap="none" strike="noStrike">
                <a:solidFill>
                  <a:srgbClr val="FFFFFF"/>
                </a:solidFill>
                <a:latin typeface="Play"/>
                <a:ea typeface="Play"/>
                <a:cs typeface="Play"/>
                <a:sym typeface="Play"/>
              </a:rPr>
              <a:t>Business Intelligence</a:t>
            </a:r>
            <a:endParaRPr/>
          </a:p>
        </p:txBody>
      </p:sp>
      <p:sp>
        <p:nvSpPr>
          <p:cNvPr id="340" name="Google Shape;340;p9"/>
          <p:cNvSpPr txBox="1"/>
          <p:nvPr/>
        </p:nvSpPr>
        <p:spPr>
          <a:xfrm>
            <a:off x="8114015" y="3726164"/>
            <a:ext cx="1666210" cy="2616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100"/>
              <a:buFont typeface="Play"/>
              <a:buNone/>
            </a:pPr>
            <a:r>
              <a:rPr b="0" i="0" lang="en-US" sz="1100" u="none" cap="none" strike="noStrike">
                <a:solidFill>
                  <a:srgbClr val="FFFFFF"/>
                </a:solidFill>
                <a:latin typeface="Play"/>
                <a:ea typeface="Play"/>
                <a:cs typeface="Play"/>
                <a:sym typeface="Play"/>
              </a:rPr>
              <a:t>Search</a:t>
            </a:r>
            <a:endParaRPr/>
          </a:p>
        </p:txBody>
      </p:sp>
      <p:cxnSp>
        <p:nvCxnSpPr>
          <p:cNvPr id="341" name="Google Shape;341;p9"/>
          <p:cNvCxnSpPr/>
          <p:nvPr/>
        </p:nvCxnSpPr>
        <p:spPr>
          <a:xfrm>
            <a:off x="5043767" y="3819064"/>
            <a:ext cx="0" cy="149679"/>
          </a:xfrm>
          <a:prstGeom prst="straightConnector1">
            <a:avLst/>
          </a:prstGeom>
          <a:noFill/>
          <a:ln cap="flat" cmpd="sng" w="9525">
            <a:solidFill>
              <a:schemeClr val="dk1">
                <a:alpha val="20000"/>
              </a:schemeClr>
            </a:solidFill>
            <a:prstDash val="solid"/>
            <a:miter lim="800000"/>
            <a:headEnd len="sm" w="sm" type="none"/>
            <a:tailEnd len="sm" w="sm" type="none"/>
          </a:ln>
        </p:spPr>
      </p:cxnSp>
      <p:cxnSp>
        <p:nvCxnSpPr>
          <p:cNvPr id="342" name="Google Shape;342;p9"/>
          <p:cNvCxnSpPr/>
          <p:nvPr/>
        </p:nvCxnSpPr>
        <p:spPr>
          <a:xfrm>
            <a:off x="3745121" y="3819064"/>
            <a:ext cx="0" cy="149679"/>
          </a:xfrm>
          <a:prstGeom prst="straightConnector1">
            <a:avLst/>
          </a:prstGeom>
          <a:noFill/>
          <a:ln cap="flat" cmpd="sng" w="9525">
            <a:solidFill>
              <a:schemeClr val="dk1">
                <a:alpha val="20000"/>
              </a:schemeClr>
            </a:solidFill>
            <a:prstDash val="solid"/>
            <a:miter lim="800000"/>
            <a:headEnd len="sm" w="sm" type="none"/>
            <a:tailEnd len="sm" w="sm" type="none"/>
          </a:ln>
        </p:spPr>
      </p:cxnSp>
      <p:cxnSp>
        <p:nvCxnSpPr>
          <p:cNvPr id="343" name="Google Shape;343;p9"/>
          <p:cNvCxnSpPr/>
          <p:nvPr/>
        </p:nvCxnSpPr>
        <p:spPr>
          <a:xfrm>
            <a:off x="2328415" y="3819064"/>
            <a:ext cx="0" cy="149679"/>
          </a:xfrm>
          <a:prstGeom prst="straightConnector1">
            <a:avLst/>
          </a:prstGeom>
          <a:noFill/>
          <a:ln cap="flat" cmpd="sng" w="9525">
            <a:solidFill>
              <a:schemeClr val="dk1">
                <a:alpha val="20000"/>
              </a:schemeClr>
            </a:solidFill>
            <a:prstDash val="solid"/>
            <a:miter lim="800000"/>
            <a:headEnd len="sm" w="sm" type="none"/>
            <a:tailEnd len="sm" w="sm" type="none"/>
          </a:ln>
        </p:spPr>
      </p:cxnSp>
      <p:cxnSp>
        <p:nvCxnSpPr>
          <p:cNvPr id="344" name="Google Shape;344;p9"/>
          <p:cNvCxnSpPr/>
          <p:nvPr/>
        </p:nvCxnSpPr>
        <p:spPr>
          <a:xfrm>
            <a:off x="6558853" y="3819064"/>
            <a:ext cx="0" cy="149679"/>
          </a:xfrm>
          <a:prstGeom prst="straightConnector1">
            <a:avLst/>
          </a:prstGeom>
          <a:noFill/>
          <a:ln cap="flat" cmpd="sng" w="9525">
            <a:solidFill>
              <a:schemeClr val="dk1">
                <a:alpha val="20000"/>
              </a:schemeClr>
            </a:solidFill>
            <a:prstDash val="solid"/>
            <a:miter lim="800000"/>
            <a:headEnd len="sm" w="sm" type="none"/>
            <a:tailEnd len="sm" w="sm" type="none"/>
          </a:ln>
        </p:spPr>
      </p:cxnSp>
      <p:cxnSp>
        <p:nvCxnSpPr>
          <p:cNvPr id="345" name="Google Shape;345;p9"/>
          <p:cNvCxnSpPr/>
          <p:nvPr/>
        </p:nvCxnSpPr>
        <p:spPr>
          <a:xfrm>
            <a:off x="8255948" y="3819064"/>
            <a:ext cx="0" cy="149679"/>
          </a:xfrm>
          <a:prstGeom prst="straightConnector1">
            <a:avLst/>
          </a:prstGeom>
          <a:noFill/>
          <a:ln cap="flat" cmpd="sng" w="9525">
            <a:solidFill>
              <a:schemeClr val="dk1">
                <a:alpha val="20000"/>
              </a:schemeClr>
            </a:solidFill>
            <a:prstDash val="solid"/>
            <a:miter lim="800000"/>
            <a:headEnd len="sm" w="sm" type="none"/>
            <a:tailEnd len="sm" w="sm" type="none"/>
          </a:ln>
        </p:spPr>
      </p:cxnSp>
      <p:cxnSp>
        <p:nvCxnSpPr>
          <p:cNvPr id="346" name="Google Shape;346;p9"/>
          <p:cNvCxnSpPr/>
          <p:nvPr/>
        </p:nvCxnSpPr>
        <p:spPr>
          <a:xfrm>
            <a:off x="9501467" y="3790594"/>
            <a:ext cx="0" cy="149679"/>
          </a:xfrm>
          <a:prstGeom prst="straightConnector1">
            <a:avLst/>
          </a:prstGeom>
          <a:noFill/>
          <a:ln cap="flat" cmpd="sng" w="9525">
            <a:solidFill>
              <a:schemeClr val="dk1">
                <a:alpha val="20000"/>
              </a:schemeClr>
            </a:solidFill>
            <a:prstDash val="solid"/>
            <a:miter lim="800000"/>
            <a:headEnd len="sm" w="sm" type="none"/>
            <a:tailEnd len="sm" w="sm" type="none"/>
          </a:ln>
        </p:spPr>
      </p:cxnSp>
      <p:grpSp>
        <p:nvGrpSpPr>
          <p:cNvPr id="347" name="Google Shape;347;p9"/>
          <p:cNvGrpSpPr/>
          <p:nvPr/>
        </p:nvGrpSpPr>
        <p:grpSpPr>
          <a:xfrm>
            <a:off x="10185736" y="4012642"/>
            <a:ext cx="573878" cy="166152"/>
            <a:chOff x="8063154" y="2176047"/>
            <a:chExt cx="404402" cy="117085"/>
          </a:xfrm>
        </p:grpSpPr>
        <p:sp>
          <p:nvSpPr>
            <p:cNvPr id="348" name="Google Shape;348;p9"/>
            <p:cNvSpPr txBox="1"/>
            <p:nvPr/>
          </p:nvSpPr>
          <p:spPr>
            <a:xfrm>
              <a:off x="8091960" y="2203812"/>
              <a:ext cx="346789" cy="650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600"/>
                <a:buFont typeface="Arial"/>
                <a:buNone/>
              </a:pPr>
              <a:r>
                <a:rPr b="0" i="0" lang="en-US" sz="600" u="none" cap="none" strike="noStrike">
                  <a:solidFill>
                    <a:srgbClr val="FFFFFF"/>
                  </a:solidFill>
                  <a:latin typeface="Arial"/>
                  <a:ea typeface="Arial"/>
                  <a:cs typeface="Arial"/>
                  <a:sym typeface="Arial"/>
                </a:rPr>
                <a:t>coming soon</a:t>
              </a:r>
              <a:endParaRPr/>
            </a:p>
          </p:txBody>
        </p:sp>
        <p:sp>
          <p:nvSpPr>
            <p:cNvPr id="349" name="Google Shape;349;p9"/>
            <p:cNvSpPr/>
            <p:nvPr/>
          </p:nvSpPr>
          <p:spPr>
            <a:xfrm>
              <a:off x="8063154" y="2176047"/>
              <a:ext cx="404402" cy="117085"/>
            </a:xfrm>
            <a:prstGeom prst="roundRect">
              <a:avLst>
                <a:gd fmla="val 16667" name="adj"/>
              </a:avLst>
            </a:prstGeom>
            <a:no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Arial"/>
                <a:buNone/>
              </a:pPr>
              <a:r>
                <a:t/>
              </a:r>
              <a:endParaRPr b="0" i="0" sz="3200" u="none" cap="none" strike="noStrike">
                <a:solidFill>
                  <a:srgbClr val="FFFFFF"/>
                </a:solidFill>
                <a:latin typeface="Calibri"/>
                <a:ea typeface="Calibri"/>
                <a:cs typeface="Calibri"/>
                <a:sym typeface="Calibri"/>
              </a:endParaRPr>
            </a:p>
          </p:txBody>
        </p:sp>
      </p:grpSp>
      <p:grpSp>
        <p:nvGrpSpPr>
          <p:cNvPr id="350" name="Google Shape;350;p9"/>
          <p:cNvGrpSpPr/>
          <p:nvPr/>
        </p:nvGrpSpPr>
        <p:grpSpPr>
          <a:xfrm>
            <a:off x="8659136" y="4011623"/>
            <a:ext cx="573878" cy="166152"/>
            <a:chOff x="8063154" y="2176047"/>
            <a:chExt cx="404402" cy="117085"/>
          </a:xfrm>
        </p:grpSpPr>
        <p:sp>
          <p:nvSpPr>
            <p:cNvPr id="351" name="Google Shape;351;p9"/>
            <p:cNvSpPr txBox="1"/>
            <p:nvPr/>
          </p:nvSpPr>
          <p:spPr>
            <a:xfrm>
              <a:off x="8091960" y="2203812"/>
              <a:ext cx="346789" cy="650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600"/>
                <a:buFont typeface="Arial"/>
                <a:buNone/>
              </a:pPr>
              <a:r>
                <a:rPr b="0" i="0" lang="en-US" sz="600" u="none" cap="none" strike="noStrike">
                  <a:solidFill>
                    <a:srgbClr val="FFFFFF"/>
                  </a:solidFill>
                  <a:latin typeface="Arial"/>
                  <a:ea typeface="Arial"/>
                  <a:cs typeface="Arial"/>
                  <a:sym typeface="Arial"/>
                </a:rPr>
                <a:t>coming soon</a:t>
              </a:r>
              <a:endParaRPr/>
            </a:p>
          </p:txBody>
        </p:sp>
        <p:sp>
          <p:nvSpPr>
            <p:cNvPr id="352" name="Google Shape;352;p9"/>
            <p:cNvSpPr/>
            <p:nvPr/>
          </p:nvSpPr>
          <p:spPr>
            <a:xfrm>
              <a:off x="8063154" y="2176047"/>
              <a:ext cx="404402" cy="117085"/>
            </a:xfrm>
            <a:prstGeom prst="roundRect">
              <a:avLst>
                <a:gd fmla="val 16667" name="adj"/>
              </a:avLst>
            </a:prstGeom>
            <a:no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Arial"/>
                <a:buNone/>
              </a:pPr>
              <a:r>
                <a:t/>
              </a:r>
              <a:endParaRPr b="0" i="0" sz="3200" u="none" cap="none" strike="noStrike">
                <a:solidFill>
                  <a:srgbClr val="FFFFFF"/>
                </a:solidFill>
                <a:latin typeface="Calibri"/>
                <a:ea typeface="Calibri"/>
                <a:cs typeface="Calibri"/>
                <a:sym typeface="Calibri"/>
              </a:endParaRPr>
            </a:p>
          </p:txBody>
        </p:sp>
      </p:grpSp>
      <p:grpSp>
        <p:nvGrpSpPr>
          <p:cNvPr id="353" name="Google Shape;353;p9"/>
          <p:cNvGrpSpPr/>
          <p:nvPr/>
        </p:nvGrpSpPr>
        <p:grpSpPr>
          <a:xfrm>
            <a:off x="7435729" y="4041112"/>
            <a:ext cx="573882" cy="166152"/>
            <a:chOff x="12246083" y="2176047"/>
            <a:chExt cx="404402" cy="117085"/>
          </a:xfrm>
        </p:grpSpPr>
        <p:sp>
          <p:nvSpPr>
            <p:cNvPr id="354" name="Google Shape;354;p9"/>
            <p:cNvSpPr txBox="1"/>
            <p:nvPr/>
          </p:nvSpPr>
          <p:spPr>
            <a:xfrm>
              <a:off x="12285621" y="2203812"/>
              <a:ext cx="346789" cy="650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600"/>
                <a:buFont typeface="Arial"/>
                <a:buNone/>
              </a:pPr>
              <a:r>
                <a:rPr b="0" i="0" lang="en-US" sz="600" u="none" cap="none" strike="noStrike">
                  <a:solidFill>
                    <a:srgbClr val="FFFFFF"/>
                  </a:solidFill>
                  <a:latin typeface="Arial"/>
                  <a:ea typeface="Arial"/>
                  <a:cs typeface="Arial"/>
                  <a:sym typeface="Arial"/>
                </a:rPr>
                <a:t>coming soon</a:t>
              </a:r>
              <a:endParaRPr/>
            </a:p>
          </p:txBody>
        </p:sp>
        <p:sp>
          <p:nvSpPr>
            <p:cNvPr id="355" name="Google Shape;355;p9"/>
            <p:cNvSpPr/>
            <p:nvPr/>
          </p:nvSpPr>
          <p:spPr>
            <a:xfrm>
              <a:off x="12246083" y="2176047"/>
              <a:ext cx="404402" cy="117085"/>
            </a:xfrm>
            <a:prstGeom prst="roundRect">
              <a:avLst>
                <a:gd fmla="val 16667" name="adj"/>
              </a:avLst>
            </a:prstGeom>
            <a:no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Arial"/>
                <a:buNone/>
              </a:pPr>
              <a:r>
                <a:t/>
              </a:r>
              <a:endParaRPr b="0" i="0" sz="3200" u="none" cap="none" strike="noStrike">
                <a:solidFill>
                  <a:srgbClr val="FFFFFF"/>
                </a:solidFill>
                <a:latin typeface="Calibri"/>
                <a:ea typeface="Calibri"/>
                <a:cs typeface="Calibri"/>
                <a:sym typeface="Calibri"/>
              </a:endParaRPr>
            </a:p>
          </p:txBody>
        </p:sp>
      </p:grpSp>
      <p:sp>
        <p:nvSpPr>
          <p:cNvPr id="356" name="Google Shape;356;p9"/>
          <p:cNvSpPr/>
          <p:nvPr/>
        </p:nvSpPr>
        <p:spPr>
          <a:xfrm>
            <a:off x="4382335" y="1506291"/>
            <a:ext cx="403259" cy="384302"/>
          </a:xfrm>
          <a:custGeom>
            <a:rect b="b" l="l" r="r" t="t"/>
            <a:pathLst>
              <a:path extrusionOk="0" h="467" w="491">
                <a:moveTo>
                  <a:pt x="479" y="145"/>
                </a:moveTo>
                <a:cubicBezTo>
                  <a:pt x="416" y="114"/>
                  <a:pt x="416" y="114"/>
                  <a:pt x="416" y="114"/>
                </a:cubicBezTo>
                <a:cubicBezTo>
                  <a:pt x="416" y="59"/>
                  <a:pt x="416" y="59"/>
                  <a:pt x="416" y="59"/>
                </a:cubicBezTo>
                <a:cubicBezTo>
                  <a:pt x="416" y="51"/>
                  <a:pt x="412" y="43"/>
                  <a:pt x="404" y="40"/>
                </a:cubicBezTo>
                <a:cubicBezTo>
                  <a:pt x="330" y="3"/>
                  <a:pt x="330" y="3"/>
                  <a:pt x="330" y="3"/>
                </a:cubicBezTo>
                <a:cubicBezTo>
                  <a:pt x="323" y="0"/>
                  <a:pt x="316" y="0"/>
                  <a:pt x="310" y="3"/>
                </a:cubicBezTo>
                <a:cubicBezTo>
                  <a:pt x="245" y="35"/>
                  <a:pt x="245" y="35"/>
                  <a:pt x="245" y="35"/>
                </a:cubicBezTo>
                <a:cubicBezTo>
                  <a:pt x="180" y="3"/>
                  <a:pt x="180" y="3"/>
                  <a:pt x="180" y="3"/>
                </a:cubicBezTo>
                <a:cubicBezTo>
                  <a:pt x="174" y="0"/>
                  <a:pt x="167" y="0"/>
                  <a:pt x="161" y="3"/>
                </a:cubicBezTo>
                <a:cubicBezTo>
                  <a:pt x="86" y="40"/>
                  <a:pt x="86" y="40"/>
                  <a:pt x="86" y="40"/>
                </a:cubicBezTo>
                <a:cubicBezTo>
                  <a:pt x="79" y="43"/>
                  <a:pt x="74" y="51"/>
                  <a:pt x="74" y="59"/>
                </a:cubicBezTo>
                <a:cubicBezTo>
                  <a:pt x="74" y="114"/>
                  <a:pt x="74" y="114"/>
                  <a:pt x="74" y="114"/>
                </a:cubicBezTo>
                <a:cubicBezTo>
                  <a:pt x="12" y="145"/>
                  <a:pt x="12" y="145"/>
                  <a:pt x="12" y="145"/>
                </a:cubicBezTo>
                <a:cubicBezTo>
                  <a:pt x="4" y="149"/>
                  <a:pt x="0" y="156"/>
                  <a:pt x="0" y="164"/>
                </a:cubicBezTo>
                <a:cubicBezTo>
                  <a:pt x="0" y="303"/>
                  <a:pt x="0" y="303"/>
                  <a:pt x="0" y="303"/>
                </a:cubicBezTo>
                <a:cubicBezTo>
                  <a:pt x="0" y="311"/>
                  <a:pt x="4" y="318"/>
                  <a:pt x="12" y="322"/>
                </a:cubicBezTo>
                <a:cubicBezTo>
                  <a:pt x="74" y="353"/>
                  <a:pt x="74" y="353"/>
                  <a:pt x="74" y="353"/>
                </a:cubicBezTo>
                <a:cubicBezTo>
                  <a:pt x="74" y="408"/>
                  <a:pt x="74" y="408"/>
                  <a:pt x="74" y="408"/>
                </a:cubicBezTo>
                <a:cubicBezTo>
                  <a:pt x="74" y="416"/>
                  <a:pt x="79" y="423"/>
                  <a:pt x="86" y="427"/>
                </a:cubicBezTo>
                <a:cubicBezTo>
                  <a:pt x="161" y="464"/>
                  <a:pt x="161" y="464"/>
                  <a:pt x="161" y="464"/>
                </a:cubicBezTo>
                <a:cubicBezTo>
                  <a:pt x="167" y="467"/>
                  <a:pt x="174" y="467"/>
                  <a:pt x="180" y="464"/>
                </a:cubicBezTo>
                <a:cubicBezTo>
                  <a:pt x="245" y="432"/>
                  <a:pt x="245" y="432"/>
                  <a:pt x="245" y="432"/>
                </a:cubicBezTo>
                <a:cubicBezTo>
                  <a:pt x="310" y="464"/>
                  <a:pt x="310" y="464"/>
                  <a:pt x="310" y="464"/>
                </a:cubicBezTo>
                <a:cubicBezTo>
                  <a:pt x="313" y="466"/>
                  <a:pt x="317" y="466"/>
                  <a:pt x="320" y="466"/>
                </a:cubicBezTo>
                <a:cubicBezTo>
                  <a:pt x="323" y="466"/>
                  <a:pt x="327" y="466"/>
                  <a:pt x="330" y="464"/>
                </a:cubicBezTo>
                <a:cubicBezTo>
                  <a:pt x="404" y="427"/>
                  <a:pt x="404" y="427"/>
                  <a:pt x="404" y="427"/>
                </a:cubicBezTo>
                <a:cubicBezTo>
                  <a:pt x="412" y="423"/>
                  <a:pt x="416" y="416"/>
                  <a:pt x="416" y="408"/>
                </a:cubicBezTo>
                <a:cubicBezTo>
                  <a:pt x="416" y="353"/>
                  <a:pt x="416" y="353"/>
                  <a:pt x="416" y="353"/>
                </a:cubicBezTo>
                <a:cubicBezTo>
                  <a:pt x="479" y="322"/>
                  <a:pt x="479" y="322"/>
                  <a:pt x="479" y="322"/>
                </a:cubicBezTo>
                <a:cubicBezTo>
                  <a:pt x="486" y="318"/>
                  <a:pt x="491" y="311"/>
                  <a:pt x="491" y="303"/>
                </a:cubicBezTo>
                <a:cubicBezTo>
                  <a:pt x="491" y="164"/>
                  <a:pt x="491" y="164"/>
                  <a:pt x="491" y="164"/>
                </a:cubicBezTo>
                <a:cubicBezTo>
                  <a:pt x="491" y="156"/>
                  <a:pt x="486" y="149"/>
                  <a:pt x="479" y="145"/>
                </a:cubicBezTo>
                <a:close/>
                <a:moveTo>
                  <a:pt x="171" y="420"/>
                </a:moveTo>
                <a:cubicBezTo>
                  <a:pt x="118" y="394"/>
                  <a:pt x="118" y="394"/>
                  <a:pt x="118" y="394"/>
                </a:cubicBezTo>
                <a:cubicBezTo>
                  <a:pt x="118" y="340"/>
                  <a:pt x="118" y="340"/>
                  <a:pt x="118" y="340"/>
                </a:cubicBezTo>
                <a:cubicBezTo>
                  <a:pt x="118" y="331"/>
                  <a:pt x="113" y="324"/>
                  <a:pt x="106" y="320"/>
                </a:cubicBezTo>
                <a:cubicBezTo>
                  <a:pt x="43" y="289"/>
                  <a:pt x="43" y="289"/>
                  <a:pt x="43" y="289"/>
                </a:cubicBezTo>
                <a:cubicBezTo>
                  <a:pt x="43" y="178"/>
                  <a:pt x="43" y="178"/>
                  <a:pt x="43" y="178"/>
                </a:cubicBezTo>
                <a:cubicBezTo>
                  <a:pt x="106" y="147"/>
                  <a:pt x="106" y="147"/>
                  <a:pt x="106" y="147"/>
                </a:cubicBezTo>
                <a:cubicBezTo>
                  <a:pt x="113" y="143"/>
                  <a:pt x="118" y="136"/>
                  <a:pt x="118" y="127"/>
                </a:cubicBezTo>
                <a:cubicBezTo>
                  <a:pt x="118" y="73"/>
                  <a:pt x="118" y="73"/>
                  <a:pt x="118" y="73"/>
                </a:cubicBezTo>
                <a:cubicBezTo>
                  <a:pt x="171" y="46"/>
                  <a:pt x="171" y="46"/>
                  <a:pt x="171" y="46"/>
                </a:cubicBezTo>
                <a:cubicBezTo>
                  <a:pt x="224" y="73"/>
                  <a:pt x="224" y="73"/>
                  <a:pt x="224" y="73"/>
                </a:cubicBezTo>
                <a:cubicBezTo>
                  <a:pt x="224" y="195"/>
                  <a:pt x="224" y="195"/>
                  <a:pt x="224" y="195"/>
                </a:cubicBezTo>
                <a:cubicBezTo>
                  <a:pt x="209" y="203"/>
                  <a:pt x="209" y="203"/>
                  <a:pt x="209" y="203"/>
                </a:cubicBezTo>
                <a:cubicBezTo>
                  <a:pt x="204" y="206"/>
                  <a:pt x="201" y="212"/>
                  <a:pt x="201" y="217"/>
                </a:cubicBezTo>
                <a:cubicBezTo>
                  <a:pt x="201" y="249"/>
                  <a:pt x="201" y="249"/>
                  <a:pt x="201" y="249"/>
                </a:cubicBezTo>
                <a:cubicBezTo>
                  <a:pt x="201" y="255"/>
                  <a:pt x="204" y="261"/>
                  <a:pt x="209" y="264"/>
                </a:cubicBezTo>
                <a:cubicBezTo>
                  <a:pt x="224" y="272"/>
                  <a:pt x="224" y="272"/>
                  <a:pt x="224" y="272"/>
                </a:cubicBezTo>
                <a:cubicBezTo>
                  <a:pt x="224" y="394"/>
                  <a:pt x="224" y="394"/>
                  <a:pt x="224" y="394"/>
                </a:cubicBezTo>
                <a:lnTo>
                  <a:pt x="171" y="420"/>
                </a:lnTo>
                <a:close/>
                <a:moveTo>
                  <a:pt x="448" y="289"/>
                </a:moveTo>
                <a:cubicBezTo>
                  <a:pt x="385" y="320"/>
                  <a:pt x="385" y="320"/>
                  <a:pt x="385" y="320"/>
                </a:cubicBezTo>
                <a:cubicBezTo>
                  <a:pt x="378" y="324"/>
                  <a:pt x="373" y="331"/>
                  <a:pt x="373" y="340"/>
                </a:cubicBezTo>
                <a:cubicBezTo>
                  <a:pt x="373" y="394"/>
                  <a:pt x="373" y="394"/>
                  <a:pt x="373" y="394"/>
                </a:cubicBezTo>
                <a:cubicBezTo>
                  <a:pt x="320" y="420"/>
                  <a:pt x="320" y="420"/>
                  <a:pt x="320" y="420"/>
                </a:cubicBezTo>
                <a:cubicBezTo>
                  <a:pt x="267" y="394"/>
                  <a:pt x="267" y="394"/>
                  <a:pt x="267" y="394"/>
                </a:cubicBezTo>
                <a:cubicBezTo>
                  <a:pt x="267" y="272"/>
                  <a:pt x="267" y="272"/>
                  <a:pt x="267" y="272"/>
                </a:cubicBezTo>
                <a:cubicBezTo>
                  <a:pt x="281" y="264"/>
                  <a:pt x="281" y="264"/>
                  <a:pt x="281" y="264"/>
                </a:cubicBezTo>
                <a:cubicBezTo>
                  <a:pt x="286" y="261"/>
                  <a:pt x="289" y="255"/>
                  <a:pt x="289" y="249"/>
                </a:cubicBezTo>
                <a:cubicBezTo>
                  <a:pt x="289" y="217"/>
                  <a:pt x="289" y="217"/>
                  <a:pt x="289" y="217"/>
                </a:cubicBezTo>
                <a:cubicBezTo>
                  <a:pt x="289" y="212"/>
                  <a:pt x="286" y="206"/>
                  <a:pt x="281" y="203"/>
                </a:cubicBezTo>
                <a:cubicBezTo>
                  <a:pt x="267" y="195"/>
                  <a:pt x="267" y="195"/>
                  <a:pt x="267" y="195"/>
                </a:cubicBezTo>
                <a:cubicBezTo>
                  <a:pt x="267" y="73"/>
                  <a:pt x="267" y="73"/>
                  <a:pt x="267" y="73"/>
                </a:cubicBezTo>
                <a:cubicBezTo>
                  <a:pt x="320" y="46"/>
                  <a:pt x="320" y="46"/>
                  <a:pt x="320" y="46"/>
                </a:cubicBezTo>
                <a:cubicBezTo>
                  <a:pt x="373" y="73"/>
                  <a:pt x="373" y="73"/>
                  <a:pt x="373" y="73"/>
                </a:cubicBezTo>
                <a:cubicBezTo>
                  <a:pt x="373" y="127"/>
                  <a:pt x="373" y="127"/>
                  <a:pt x="373" y="127"/>
                </a:cubicBezTo>
                <a:cubicBezTo>
                  <a:pt x="373" y="136"/>
                  <a:pt x="378" y="143"/>
                  <a:pt x="385" y="147"/>
                </a:cubicBezTo>
                <a:cubicBezTo>
                  <a:pt x="448" y="178"/>
                  <a:pt x="448" y="178"/>
                  <a:pt x="448" y="178"/>
                </a:cubicBezTo>
                <a:lnTo>
                  <a:pt x="448" y="2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9"/>
          <p:cNvSpPr txBox="1"/>
          <p:nvPr/>
        </p:nvSpPr>
        <p:spPr>
          <a:xfrm>
            <a:off x="2522505" y="6479683"/>
            <a:ext cx="714699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400"/>
              <a:buFont typeface="Play"/>
              <a:buNone/>
            </a:pPr>
            <a:r>
              <a:rPr b="0" i="0" lang="en-US" sz="1400" u="none" cap="none" strike="noStrike">
                <a:solidFill>
                  <a:srgbClr val="FFFFFF"/>
                </a:solidFill>
                <a:latin typeface="Play"/>
                <a:ea typeface="Play"/>
                <a:cs typeface="Play"/>
                <a:sym typeface="Play"/>
              </a:rPr>
              <a:t>Data &amp; AI Governance</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2025-02-10T15:45:56Z</dcterms:created>
  <dc:creator>Casey Koehler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2025-03-04T17:47:48Z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2288dd42-05f7-4e80-bf2d-a4a655375a61</vt:lpwstr>
  </property>
  <property fmtid="{D5CDD505-2E9C-101B-9397-08002B2CF9AE}" pid="8" name="MSIP_Label_929eed6f-34eb-4453-9f97-09510b9b219f_ContentBits">
    <vt:lpwstr>0</vt:lpwstr>
  </property>
  <property fmtid="{D5CDD505-2E9C-101B-9397-08002B2CF9AE}" pid="9" name="MSIP_Label_929eed6f-34eb-4453-9f97-09510b9b219f_Tag">
    <vt:lpwstr>10, 3, 0, 1</vt:lpwstr>
  </property>
</Properties>
</file>